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300700" cy="10299700"/>
  <p:notesSz cx="18300700" cy="102997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2829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6373092" y="2795257"/>
            <a:ext cx="1915160" cy="2939415"/>
          </a:xfrm>
          <a:custGeom>
            <a:avLst/>
            <a:gdLst/>
            <a:ahLst/>
            <a:cxnLst/>
            <a:rect l="l" t="t" r="r" b="b"/>
            <a:pathLst>
              <a:path w="1915159" h="2939415">
                <a:moveTo>
                  <a:pt x="1739645" y="0"/>
                </a:moveTo>
                <a:lnTo>
                  <a:pt x="0" y="1738312"/>
                </a:lnTo>
                <a:lnTo>
                  <a:pt x="1201419" y="2938868"/>
                </a:lnTo>
                <a:lnTo>
                  <a:pt x="1914944" y="2225891"/>
                </a:lnTo>
                <a:lnTo>
                  <a:pt x="1914944" y="175172"/>
                </a:lnTo>
                <a:lnTo>
                  <a:pt x="1739645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2640793" y="12"/>
            <a:ext cx="5647690" cy="4629150"/>
          </a:xfrm>
          <a:custGeom>
            <a:avLst/>
            <a:gdLst/>
            <a:ahLst/>
            <a:cxnLst/>
            <a:rect l="l" t="t" r="r" b="b"/>
            <a:pathLst>
              <a:path w="5647690" h="4629150">
                <a:moveTo>
                  <a:pt x="5567070" y="2890278"/>
                </a:moveTo>
                <a:lnTo>
                  <a:pt x="4936261" y="2257488"/>
                </a:lnTo>
                <a:lnTo>
                  <a:pt x="3196742" y="3995801"/>
                </a:lnTo>
                <a:lnTo>
                  <a:pt x="3827424" y="4628591"/>
                </a:lnTo>
                <a:lnTo>
                  <a:pt x="5567070" y="2890278"/>
                </a:lnTo>
                <a:close/>
              </a:path>
              <a:path w="5647690" h="4629150">
                <a:moveTo>
                  <a:pt x="5647194" y="0"/>
                </a:moveTo>
                <a:lnTo>
                  <a:pt x="0" y="0"/>
                </a:lnTo>
                <a:lnTo>
                  <a:pt x="3075952" y="3075927"/>
                </a:lnTo>
                <a:lnTo>
                  <a:pt x="5647194" y="504634"/>
                </a:lnTo>
                <a:lnTo>
                  <a:pt x="5647194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5062452" y="6675008"/>
            <a:ext cx="3225800" cy="3612515"/>
          </a:xfrm>
          <a:custGeom>
            <a:avLst/>
            <a:gdLst/>
            <a:ahLst/>
            <a:cxnLst/>
            <a:rect l="l" t="t" r="r" b="b"/>
            <a:pathLst>
              <a:path w="3225800" h="3612515">
                <a:moveTo>
                  <a:pt x="3224291" y="0"/>
                </a:moveTo>
                <a:lnTo>
                  <a:pt x="0" y="3225457"/>
                </a:lnTo>
                <a:lnTo>
                  <a:pt x="386695" y="3611994"/>
                </a:lnTo>
                <a:lnTo>
                  <a:pt x="3225495" y="3611994"/>
                </a:lnTo>
                <a:lnTo>
                  <a:pt x="3225495" y="1204"/>
                </a:lnTo>
                <a:lnTo>
                  <a:pt x="3224291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5857473" y="815684"/>
            <a:ext cx="2430780" cy="2623185"/>
          </a:xfrm>
          <a:custGeom>
            <a:avLst/>
            <a:gdLst/>
            <a:ahLst/>
            <a:cxnLst/>
            <a:rect l="l" t="t" r="r" b="b"/>
            <a:pathLst>
              <a:path w="2430780" h="2623185">
                <a:moveTo>
                  <a:pt x="2430500" y="0"/>
                </a:moveTo>
                <a:lnTo>
                  <a:pt x="0" y="2430423"/>
                </a:lnTo>
                <a:lnTo>
                  <a:pt x="194817" y="2622663"/>
                </a:lnTo>
                <a:lnTo>
                  <a:pt x="2430500" y="386909"/>
                </a:lnTo>
                <a:lnTo>
                  <a:pt x="2430500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5463" y="3266262"/>
            <a:ext cx="6372148" cy="63721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20014" y="957288"/>
            <a:ext cx="3742690" cy="1054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5105" y="5767832"/>
            <a:ext cx="12810490" cy="2574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5035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24860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2829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5855060" y="5907507"/>
            <a:ext cx="2433320" cy="3476625"/>
          </a:xfrm>
          <a:custGeom>
            <a:avLst/>
            <a:gdLst/>
            <a:ahLst/>
            <a:cxnLst/>
            <a:rect l="l" t="t" r="r" b="b"/>
            <a:pathLst>
              <a:path w="2433319" h="3476625">
                <a:moveTo>
                  <a:pt x="1738248" y="0"/>
                </a:moveTo>
                <a:lnTo>
                  <a:pt x="0" y="1738312"/>
                </a:lnTo>
                <a:lnTo>
                  <a:pt x="1738248" y="3476621"/>
                </a:lnTo>
                <a:lnTo>
                  <a:pt x="2433002" y="2781894"/>
                </a:lnTo>
                <a:lnTo>
                  <a:pt x="2433002" y="694728"/>
                </a:lnTo>
                <a:lnTo>
                  <a:pt x="1738248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8716814" y="8595258"/>
            <a:ext cx="2892425" cy="1692275"/>
          </a:xfrm>
          <a:custGeom>
            <a:avLst/>
            <a:gdLst/>
            <a:ahLst/>
            <a:cxnLst/>
            <a:rect l="l" t="t" r="r" b="b"/>
            <a:pathLst>
              <a:path w="2892425" h="1692275">
                <a:moveTo>
                  <a:pt x="1691748" y="0"/>
                </a:moveTo>
                <a:lnTo>
                  <a:pt x="0" y="1691744"/>
                </a:lnTo>
                <a:lnTo>
                  <a:pt x="2401114" y="1691744"/>
                </a:lnTo>
                <a:lnTo>
                  <a:pt x="2892305" y="1200552"/>
                </a:lnTo>
                <a:lnTo>
                  <a:pt x="1691748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132495" y="8057502"/>
            <a:ext cx="2371725" cy="2230120"/>
          </a:xfrm>
          <a:custGeom>
            <a:avLst/>
            <a:gdLst/>
            <a:ahLst/>
            <a:cxnLst/>
            <a:rect l="l" t="t" r="r" b="b"/>
            <a:pathLst>
              <a:path w="2371725" h="2230120">
                <a:moveTo>
                  <a:pt x="1738312" y="0"/>
                </a:moveTo>
                <a:lnTo>
                  <a:pt x="0" y="1740807"/>
                </a:lnTo>
                <a:lnTo>
                  <a:pt x="490635" y="2229500"/>
                </a:lnTo>
                <a:lnTo>
                  <a:pt x="774407" y="2229500"/>
                </a:lnTo>
                <a:lnTo>
                  <a:pt x="2371115" y="632790"/>
                </a:lnTo>
                <a:lnTo>
                  <a:pt x="1738312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1900026" y="6900002"/>
            <a:ext cx="5772150" cy="3387090"/>
          </a:xfrm>
          <a:custGeom>
            <a:avLst/>
            <a:gdLst/>
            <a:ahLst/>
            <a:cxnLst/>
            <a:rect l="l" t="t" r="r" b="b"/>
            <a:pathLst>
              <a:path w="5772150" h="3387090">
                <a:moveTo>
                  <a:pt x="2887341" y="0"/>
                </a:moveTo>
                <a:lnTo>
                  <a:pt x="0" y="2886045"/>
                </a:lnTo>
                <a:lnTo>
                  <a:pt x="501129" y="3387000"/>
                </a:lnTo>
                <a:lnTo>
                  <a:pt x="5271440" y="3387000"/>
                </a:lnTo>
                <a:lnTo>
                  <a:pt x="5772124" y="2886096"/>
                </a:lnTo>
                <a:lnTo>
                  <a:pt x="2887341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0" y="0"/>
            <a:ext cx="2344420" cy="2506345"/>
          </a:xfrm>
          <a:custGeom>
            <a:avLst/>
            <a:gdLst/>
            <a:ahLst/>
            <a:cxnLst/>
            <a:rect l="l" t="t" r="r" b="b"/>
            <a:pathLst>
              <a:path w="2344420" h="2506345">
                <a:moveTo>
                  <a:pt x="1909360" y="0"/>
                </a:moveTo>
                <a:lnTo>
                  <a:pt x="0" y="0"/>
                </a:lnTo>
                <a:lnTo>
                  <a:pt x="0" y="2234839"/>
                </a:lnTo>
                <a:lnTo>
                  <a:pt x="271011" y="2506014"/>
                </a:lnTo>
                <a:lnTo>
                  <a:pt x="2343949" y="434327"/>
                </a:lnTo>
                <a:lnTo>
                  <a:pt x="1909360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2829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609" y="2200173"/>
            <a:ext cx="16715480" cy="126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5035" y="2368931"/>
            <a:ext cx="16470630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22238" y="9578721"/>
            <a:ext cx="5856224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503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7650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551" y="2637002"/>
            <a:ext cx="7985125" cy="3345815"/>
          </a:xfrm>
          <a:prstGeom prst="rect">
            <a:avLst/>
          </a:prstGeom>
        </p:spPr>
        <p:txBody>
          <a:bodyPr wrap="square" lIns="0" tIns="170180" rIns="0" bIns="0" rtlCol="0" vert="horz">
            <a:spAutoFit/>
          </a:bodyPr>
          <a:lstStyle/>
          <a:p>
            <a:pPr marL="12700" marR="5080">
              <a:lnSpc>
                <a:spcPts val="6230"/>
              </a:lnSpc>
              <a:spcBef>
                <a:spcPts val="1340"/>
              </a:spcBef>
            </a:pPr>
            <a:r>
              <a:rPr dirty="0" sz="6200" spc="50">
                <a:solidFill>
                  <a:srgbClr val="FFFFFF"/>
                </a:solidFill>
                <a:latin typeface="Book Antiqua"/>
                <a:cs typeface="Book Antiqua"/>
              </a:rPr>
              <a:t>Empowering </a:t>
            </a:r>
            <a:r>
              <a:rPr dirty="0" sz="6200" spc="114">
                <a:solidFill>
                  <a:srgbClr val="FFFFFF"/>
                </a:solidFill>
                <a:latin typeface="Book Antiqua"/>
                <a:cs typeface="Book Antiqua"/>
              </a:rPr>
              <a:t>Educators:</a:t>
            </a:r>
            <a:r>
              <a:rPr dirty="0" sz="6200" spc="45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dirty="0" sz="6200" spc="85">
                <a:solidFill>
                  <a:srgbClr val="FFFFFF"/>
                </a:solidFill>
                <a:latin typeface="Book Antiqua"/>
                <a:cs typeface="Book Antiqua"/>
              </a:rPr>
              <a:t>Enhancing </a:t>
            </a:r>
            <a:r>
              <a:rPr dirty="0" sz="6200" spc="185">
                <a:solidFill>
                  <a:srgbClr val="FFFFFF"/>
                </a:solidFill>
                <a:latin typeface="Book Antiqua"/>
                <a:cs typeface="Book Antiqua"/>
              </a:rPr>
              <a:t>Practice</a:t>
            </a:r>
            <a:r>
              <a:rPr dirty="0" sz="6200" spc="-1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dirty="0" sz="6200" spc="55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dirty="0" sz="6200" spc="120">
                <a:solidFill>
                  <a:srgbClr val="FFFFFF"/>
                </a:solidFill>
                <a:latin typeface="Book Antiqua"/>
                <a:cs typeface="Book Antiqua"/>
              </a:rPr>
              <a:t>Professional</a:t>
            </a:r>
            <a:r>
              <a:rPr dirty="0" sz="6200" spc="75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dirty="0" sz="6200" spc="50">
                <a:solidFill>
                  <a:srgbClr val="FFFFFF"/>
                </a:solidFill>
                <a:latin typeface="Book Antiqua"/>
                <a:cs typeface="Book Antiqua"/>
              </a:rPr>
              <a:t>Learning</a:t>
            </a:r>
            <a:endParaRPr sz="6200">
              <a:latin typeface="Book Antiqua"/>
              <a:cs typeface="Book Antiqua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9144508" y="0"/>
            <a:ext cx="9144000" cy="9381490"/>
            <a:chOff x="9144508" y="0"/>
            <a:chExt cx="9144000" cy="938149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508" y="4056570"/>
              <a:ext cx="5324348" cy="532438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09717" y="0"/>
              <a:ext cx="6478282" cy="74074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750" spc="-10"/>
              <a:t>Modeling</a:t>
            </a:r>
            <a:endParaRPr sz="6750"/>
          </a:p>
        </p:txBody>
      </p:sp>
      <p:sp>
        <p:nvSpPr>
          <p:cNvPr id="3" name="object 3" descr=""/>
          <p:cNvSpPr txBox="1"/>
          <p:nvPr/>
        </p:nvSpPr>
        <p:spPr>
          <a:xfrm>
            <a:off x="4679364" y="2814142"/>
            <a:ext cx="567118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40335" marR="5080" indent="-128270">
              <a:lnSpc>
                <a:spcPct val="100000"/>
              </a:lnSpc>
              <a:spcBef>
                <a:spcPts val="100"/>
              </a:spcBef>
            </a:pPr>
            <a:r>
              <a:rPr dirty="0" sz="3000" spc="-75">
                <a:solidFill>
                  <a:srgbClr val="FFFFFF"/>
                </a:solidFill>
                <a:latin typeface="Verdana"/>
                <a:cs typeface="Verdana"/>
              </a:rPr>
              <a:t>Modeling</a:t>
            </a:r>
            <a:r>
              <a:rPr dirty="0" sz="30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30">
                <a:solidFill>
                  <a:srgbClr val="FFFFFF"/>
                </a:solidFill>
                <a:latin typeface="Verdana"/>
                <a:cs typeface="Verdana"/>
              </a:rPr>
              <a:t>significantly</a:t>
            </a:r>
            <a:r>
              <a:rPr dirty="0" sz="30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75">
                <a:solidFill>
                  <a:srgbClr val="FFFFFF"/>
                </a:solidFill>
                <a:latin typeface="Verdana"/>
                <a:cs typeface="Verdana"/>
              </a:rPr>
              <a:t>enhances </a:t>
            </a:r>
            <a:r>
              <a:rPr dirty="0" sz="3000" spc="-105">
                <a:solidFill>
                  <a:srgbClr val="FFFFFF"/>
                </a:solidFill>
                <a:latin typeface="Verdana"/>
                <a:cs typeface="Verdana"/>
              </a:rPr>
              <a:t>educators'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0">
                <a:solidFill>
                  <a:srgbClr val="FFFFFF"/>
                </a:solidFill>
                <a:latin typeface="Verdana"/>
                <a:cs typeface="Verdana"/>
              </a:rPr>
              <a:t>comprehension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55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5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3000" spc="-125">
                <a:solidFill>
                  <a:srgbClr val="FFFFFF"/>
                </a:solidFill>
                <a:latin typeface="Verdana"/>
                <a:cs typeface="Verdana"/>
              </a:rPr>
              <a:t>novel</a:t>
            </a:r>
            <a:r>
              <a:rPr dirty="0" sz="3000" spc="-2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Verdana"/>
                <a:cs typeface="Verdana"/>
              </a:rPr>
              <a:t>teaching</a:t>
            </a:r>
            <a:r>
              <a:rPr dirty="0" sz="3000" spc="-2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Verdana"/>
                <a:cs typeface="Verdana"/>
              </a:rPr>
              <a:t>approach.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6332880" y="2559761"/>
            <a:ext cx="4048125" cy="95250"/>
          </a:xfrm>
          <a:custGeom>
            <a:avLst/>
            <a:gdLst/>
            <a:ahLst/>
            <a:cxnLst/>
            <a:rect l="l" t="t" r="r" b="b"/>
            <a:pathLst>
              <a:path w="4048125" h="95250">
                <a:moveTo>
                  <a:pt x="4048125" y="0"/>
                </a:moveTo>
                <a:lnTo>
                  <a:pt x="0" y="0"/>
                </a:lnTo>
                <a:lnTo>
                  <a:pt x="0" y="95250"/>
                </a:lnTo>
                <a:lnTo>
                  <a:pt x="4048125" y="95250"/>
                </a:lnTo>
                <a:lnTo>
                  <a:pt x="404812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686052"/>
            <a:ext cx="3863975" cy="9601200"/>
            <a:chOff x="0" y="686052"/>
            <a:chExt cx="3863975" cy="9601200"/>
          </a:xfrm>
        </p:grpSpPr>
        <p:sp>
          <p:nvSpPr>
            <p:cNvPr id="6" name="object 6" descr=""/>
            <p:cNvSpPr/>
            <p:nvPr/>
          </p:nvSpPr>
          <p:spPr>
            <a:xfrm>
              <a:off x="0" y="686052"/>
              <a:ext cx="2930525" cy="5860415"/>
            </a:xfrm>
            <a:custGeom>
              <a:avLst/>
              <a:gdLst/>
              <a:ahLst/>
              <a:cxnLst/>
              <a:rect l="l" t="t" r="r" b="b"/>
              <a:pathLst>
                <a:path w="2930525" h="5860415">
                  <a:moveTo>
                    <a:pt x="0" y="0"/>
                  </a:moveTo>
                  <a:lnTo>
                    <a:pt x="0" y="5860294"/>
                  </a:lnTo>
                  <a:lnTo>
                    <a:pt x="2930143" y="2929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6216958"/>
              <a:ext cx="3863975" cy="4070350"/>
            </a:xfrm>
            <a:custGeom>
              <a:avLst/>
              <a:gdLst/>
              <a:ahLst/>
              <a:cxnLst/>
              <a:rect l="l" t="t" r="r" b="b"/>
              <a:pathLst>
                <a:path w="3863975" h="4070350">
                  <a:moveTo>
                    <a:pt x="639645" y="0"/>
                  </a:moveTo>
                  <a:lnTo>
                    <a:pt x="0" y="639645"/>
                  </a:lnTo>
                  <a:lnTo>
                    <a:pt x="0" y="4070044"/>
                  </a:lnTo>
                  <a:lnTo>
                    <a:pt x="3018025" y="4070044"/>
                  </a:lnTo>
                  <a:lnTo>
                    <a:pt x="3863860" y="3224210"/>
                  </a:lnTo>
                  <a:lnTo>
                    <a:pt x="639645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566035" cy="2669540"/>
          </a:xfrm>
          <a:custGeom>
            <a:avLst/>
            <a:gdLst/>
            <a:ahLst/>
            <a:cxnLst/>
            <a:rect l="l" t="t" r="r" b="b"/>
            <a:pathLst>
              <a:path w="2566035" h="2669540">
                <a:moveTo>
                  <a:pt x="1634975" y="0"/>
                </a:moveTo>
                <a:lnTo>
                  <a:pt x="19842" y="0"/>
                </a:lnTo>
                <a:lnTo>
                  <a:pt x="0" y="19842"/>
                </a:lnTo>
                <a:lnTo>
                  <a:pt x="0" y="1841647"/>
                </a:lnTo>
                <a:lnTo>
                  <a:pt x="827410" y="2669057"/>
                </a:lnTo>
                <a:lnTo>
                  <a:pt x="2565717" y="930744"/>
                </a:lnTo>
                <a:lnTo>
                  <a:pt x="1634975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8034020" cy="10287000"/>
            <a:chOff x="0" y="0"/>
            <a:chExt cx="8034020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989096" y="6364938"/>
              <a:ext cx="6448425" cy="3922395"/>
            </a:xfrm>
            <a:custGeom>
              <a:avLst/>
              <a:gdLst/>
              <a:ahLst/>
              <a:cxnLst/>
              <a:rect l="l" t="t" r="r" b="b"/>
              <a:pathLst>
                <a:path w="6448425" h="3922395">
                  <a:moveTo>
                    <a:pt x="3225459" y="0"/>
                  </a:moveTo>
                  <a:lnTo>
                    <a:pt x="0" y="3224209"/>
                  </a:lnTo>
                  <a:lnTo>
                    <a:pt x="698125" y="3922064"/>
                  </a:lnTo>
                  <a:lnTo>
                    <a:pt x="5750843" y="3922064"/>
                  </a:lnTo>
                  <a:lnTo>
                    <a:pt x="6448424" y="3224204"/>
                  </a:lnTo>
                  <a:lnTo>
                    <a:pt x="3225459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2994940"/>
              <a:ext cx="4050029" cy="6448425"/>
            </a:xfrm>
            <a:custGeom>
              <a:avLst/>
              <a:gdLst/>
              <a:ahLst/>
              <a:cxnLst/>
              <a:rect l="l" t="t" r="r" b="b"/>
              <a:pathLst>
                <a:path w="4050029" h="6448425">
                  <a:moveTo>
                    <a:pt x="825817" y="0"/>
                  </a:moveTo>
                  <a:lnTo>
                    <a:pt x="0" y="826136"/>
                  </a:lnTo>
                  <a:lnTo>
                    <a:pt x="0" y="5622923"/>
                  </a:lnTo>
                  <a:lnTo>
                    <a:pt x="825817" y="6448420"/>
                  </a:lnTo>
                  <a:lnTo>
                    <a:pt x="4050029" y="3225456"/>
                  </a:lnTo>
                  <a:lnTo>
                    <a:pt x="825817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801" y="0"/>
              <a:ext cx="6857901" cy="616846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835265">
              <a:lnSpc>
                <a:spcPct val="100000"/>
              </a:lnSpc>
              <a:spcBef>
                <a:spcPts val="100"/>
              </a:spcBef>
            </a:pPr>
            <a:r>
              <a:rPr dirty="0" spc="170"/>
              <a:t>Content</a:t>
            </a:r>
            <a:r>
              <a:rPr dirty="0" spc="40"/>
              <a:t> </a:t>
            </a:r>
            <a:r>
              <a:rPr dirty="0" spc="185"/>
              <a:t>Specific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8620342" y="4260024"/>
            <a:ext cx="6597015" cy="2084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700" spc="-12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Verdana"/>
                <a:cs typeface="Verdana"/>
              </a:rPr>
              <a:t>material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Verdana"/>
                <a:cs typeface="Verdana"/>
              </a:rPr>
              <a:t>teachers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65">
                <a:solidFill>
                  <a:srgbClr val="FFFFFF"/>
                </a:solidFill>
                <a:latin typeface="Verdana"/>
                <a:cs typeface="Verdana"/>
              </a:rPr>
              <a:t>should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be </a:t>
            </a:r>
            <a:r>
              <a:rPr dirty="0" sz="2700" spc="-40">
                <a:solidFill>
                  <a:srgbClr val="FFFFFF"/>
                </a:solidFill>
                <a:latin typeface="Lucida Sans Unicode"/>
                <a:cs typeface="Lucida Sans Unicode"/>
              </a:rPr>
              <a:t>tailored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40">
                <a:solidFill>
                  <a:srgbClr val="FFFFFF"/>
                </a:solidFill>
                <a:latin typeface="Lucida Sans Unicode"/>
                <a:cs typeface="Lucida Sans Unicode"/>
              </a:rPr>
              <a:t>their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80">
                <a:solidFill>
                  <a:srgbClr val="FFFFFF"/>
                </a:solidFill>
                <a:latin typeface="Lucida Sans Unicode"/>
                <a:cs typeface="Lucida Sans Unicode"/>
              </a:rPr>
              <a:t>subject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>
                <a:solidFill>
                  <a:srgbClr val="FFFFFF"/>
                </a:solidFill>
                <a:latin typeface="Lucida Sans Unicode"/>
                <a:cs typeface="Lucida Sans Unicode"/>
              </a:rPr>
              <a:t>area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60">
                <a:solidFill>
                  <a:srgbClr val="FFFFFF"/>
                </a:solidFill>
                <a:latin typeface="Lucida Sans Unicode"/>
                <a:cs typeface="Lucida Sans Unicode"/>
              </a:rPr>
              <a:t>(for</a:t>
            </a:r>
            <a:r>
              <a:rPr dirty="0" sz="27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middle </a:t>
            </a:r>
            <a:r>
              <a:rPr dirty="0" sz="2700" spc="-2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14">
                <a:solidFill>
                  <a:srgbClr val="FFFFFF"/>
                </a:solidFill>
                <a:latin typeface="Lucida Sans Unicode"/>
                <a:cs typeface="Lucida Sans Unicode"/>
              </a:rPr>
              <a:t>high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85">
                <a:solidFill>
                  <a:srgbClr val="FFFFFF"/>
                </a:solidFill>
                <a:latin typeface="Lucida Sans Unicode"/>
                <a:cs typeface="Lucida Sans Unicode"/>
              </a:rPr>
              <a:t>school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Lucida Sans Unicode"/>
                <a:cs typeface="Lucida Sans Unicode"/>
              </a:rPr>
              <a:t>educators)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65">
                <a:solidFill>
                  <a:srgbClr val="FFFFFF"/>
                </a:solidFill>
                <a:latin typeface="Lucida Sans Unicode"/>
                <a:cs typeface="Lucida Sans Unicode"/>
              </a:rPr>
              <a:t>grade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level </a:t>
            </a:r>
            <a:r>
              <a:rPr dirty="0" sz="2700" spc="-60">
                <a:solidFill>
                  <a:srgbClr val="FFFFFF"/>
                </a:solidFill>
                <a:latin typeface="Lucida Sans Unicode"/>
                <a:cs typeface="Lucida Sans Unicode"/>
              </a:rPr>
              <a:t>(for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30">
                <a:solidFill>
                  <a:srgbClr val="FFFFFF"/>
                </a:solidFill>
                <a:latin typeface="Lucida Sans Unicode"/>
                <a:cs typeface="Lucida Sans Unicode"/>
              </a:rPr>
              <a:t>elementary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teachers),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rather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Lucida Sans Unicode"/>
                <a:cs typeface="Lucida Sans Unicode"/>
              </a:rPr>
              <a:t>than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generic.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8588502" y="3856863"/>
            <a:ext cx="3571875" cy="95250"/>
          </a:xfrm>
          <a:custGeom>
            <a:avLst/>
            <a:gdLst/>
            <a:ahLst/>
            <a:cxnLst/>
            <a:rect l="l" t="t" r="r" b="b"/>
            <a:pathLst>
              <a:path w="3571875" h="95250">
                <a:moveTo>
                  <a:pt x="3571875" y="0"/>
                </a:moveTo>
                <a:lnTo>
                  <a:pt x="0" y="0"/>
                </a:lnTo>
                <a:lnTo>
                  <a:pt x="0" y="95250"/>
                </a:lnTo>
                <a:lnTo>
                  <a:pt x="3571875" y="95250"/>
                </a:lnTo>
                <a:lnTo>
                  <a:pt x="357187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89185" y="0"/>
            <a:ext cx="3388360" cy="1694180"/>
          </a:xfrm>
          <a:custGeom>
            <a:avLst/>
            <a:gdLst/>
            <a:ahLst/>
            <a:cxnLst/>
            <a:rect l="l" t="t" r="r" b="b"/>
            <a:pathLst>
              <a:path w="3388359" h="1694180">
                <a:moveTo>
                  <a:pt x="3388258" y="0"/>
                </a:moveTo>
                <a:lnTo>
                  <a:pt x="0" y="0"/>
                </a:lnTo>
                <a:lnTo>
                  <a:pt x="1694129" y="1694129"/>
                </a:lnTo>
                <a:lnTo>
                  <a:pt x="3388258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3157500"/>
            <a:ext cx="1786889" cy="3476625"/>
            <a:chOff x="0" y="3157500"/>
            <a:chExt cx="1786889" cy="3476625"/>
          </a:xfrm>
        </p:grpSpPr>
        <p:sp>
          <p:nvSpPr>
            <p:cNvPr id="4" name="object 4" descr=""/>
            <p:cNvSpPr/>
            <p:nvPr/>
          </p:nvSpPr>
          <p:spPr>
            <a:xfrm>
              <a:off x="0" y="3695256"/>
              <a:ext cx="1786889" cy="2939415"/>
            </a:xfrm>
            <a:custGeom>
              <a:avLst/>
              <a:gdLst/>
              <a:ahLst/>
              <a:cxnLst/>
              <a:rect l="l" t="t" r="r" b="b"/>
              <a:pathLst>
                <a:path w="1786889" h="2939415">
                  <a:moveTo>
                    <a:pt x="586065" y="0"/>
                  </a:moveTo>
                  <a:lnTo>
                    <a:pt x="0" y="586065"/>
                  </a:lnTo>
                  <a:lnTo>
                    <a:pt x="0" y="2890554"/>
                  </a:lnTo>
                  <a:lnTo>
                    <a:pt x="48314" y="2938868"/>
                  </a:lnTo>
                  <a:lnTo>
                    <a:pt x="1786623" y="1200556"/>
                  </a:lnTo>
                  <a:lnTo>
                    <a:pt x="586065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3157500"/>
              <a:ext cx="681355" cy="1314450"/>
            </a:xfrm>
            <a:custGeom>
              <a:avLst/>
              <a:gdLst/>
              <a:ahLst/>
              <a:cxnLst/>
              <a:rect l="l" t="t" r="r" b="b"/>
              <a:pathLst>
                <a:path w="681355" h="1314450">
                  <a:moveTo>
                    <a:pt x="48314" y="0"/>
                  </a:moveTo>
                  <a:lnTo>
                    <a:pt x="0" y="48314"/>
                  </a:lnTo>
                  <a:lnTo>
                    <a:pt x="0" y="1313910"/>
                  </a:lnTo>
                  <a:lnTo>
                    <a:pt x="681107" y="63280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0" y="0"/>
            <a:ext cx="8515985" cy="10288270"/>
            <a:chOff x="0" y="0"/>
            <a:chExt cx="8515985" cy="10288270"/>
          </a:xfrm>
        </p:grpSpPr>
        <p:sp>
          <p:nvSpPr>
            <p:cNvPr id="7" name="object 7" descr=""/>
            <p:cNvSpPr/>
            <p:nvPr/>
          </p:nvSpPr>
          <p:spPr>
            <a:xfrm>
              <a:off x="2067496" y="1714995"/>
              <a:ext cx="6448425" cy="6448425"/>
            </a:xfrm>
            <a:custGeom>
              <a:avLst/>
              <a:gdLst/>
              <a:ahLst/>
              <a:cxnLst/>
              <a:rect l="l" t="t" r="r" b="b"/>
              <a:pathLst>
                <a:path w="6448425" h="6448425">
                  <a:moveTo>
                    <a:pt x="3224212" y="0"/>
                  </a:moveTo>
                  <a:lnTo>
                    <a:pt x="0" y="3225469"/>
                  </a:lnTo>
                  <a:lnTo>
                    <a:pt x="3224212" y="6448425"/>
                  </a:lnTo>
                  <a:lnTo>
                    <a:pt x="6448425" y="3225469"/>
                  </a:lnTo>
                  <a:lnTo>
                    <a:pt x="3224212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477497" y="5512498"/>
              <a:ext cx="2990850" cy="2990850"/>
            </a:xfrm>
            <a:custGeom>
              <a:avLst/>
              <a:gdLst/>
              <a:ahLst/>
              <a:cxnLst/>
              <a:rect l="l" t="t" r="r" b="b"/>
              <a:pathLst>
                <a:path w="2990850" h="2990850">
                  <a:moveTo>
                    <a:pt x="2798622" y="0"/>
                  </a:moveTo>
                  <a:lnTo>
                    <a:pt x="0" y="2796120"/>
                  </a:lnTo>
                  <a:lnTo>
                    <a:pt x="194729" y="2990850"/>
                  </a:lnTo>
                  <a:lnTo>
                    <a:pt x="2990850" y="192239"/>
                  </a:lnTo>
                  <a:lnTo>
                    <a:pt x="2798622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32019"/>
              <a:ext cx="5320563" cy="505574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753495" cy="461556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477319" y="1035240"/>
            <a:ext cx="5554980" cy="69977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400" spc="155"/>
              <a:t>Implementation</a:t>
            </a:r>
            <a:r>
              <a:rPr dirty="0" sz="4400" spc="40"/>
              <a:t> </a:t>
            </a:r>
            <a:r>
              <a:rPr dirty="0" sz="4400" spc="-20"/>
              <a:t>Plan</a:t>
            </a:r>
            <a:endParaRPr sz="4400"/>
          </a:p>
        </p:txBody>
      </p:sp>
      <p:sp>
        <p:nvSpPr>
          <p:cNvPr id="12" name="object 12" descr=""/>
          <p:cNvSpPr/>
          <p:nvPr/>
        </p:nvSpPr>
        <p:spPr>
          <a:xfrm>
            <a:off x="9606699" y="246703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72" y="21018"/>
                </a:lnTo>
                <a:lnTo>
                  <a:pt x="70002" y="406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5976"/>
                </a:lnTo>
                <a:lnTo>
                  <a:pt x="15265" y="102819"/>
                </a:lnTo>
                <a:lnTo>
                  <a:pt x="53822" y="123431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72"/>
                </a:lnTo>
                <a:lnTo>
                  <a:pt x="123431" y="70002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606699" y="328618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72" y="21018"/>
                </a:lnTo>
                <a:lnTo>
                  <a:pt x="70002" y="406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5976"/>
                </a:lnTo>
                <a:lnTo>
                  <a:pt x="15265" y="102819"/>
                </a:lnTo>
                <a:lnTo>
                  <a:pt x="53822" y="123431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72"/>
                </a:lnTo>
                <a:lnTo>
                  <a:pt x="123431" y="70002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606699" y="3695763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72" y="21018"/>
                </a:lnTo>
                <a:lnTo>
                  <a:pt x="70002" y="419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5976"/>
                </a:lnTo>
                <a:lnTo>
                  <a:pt x="15265" y="102819"/>
                </a:lnTo>
                <a:lnTo>
                  <a:pt x="53822" y="123444"/>
                </a:lnTo>
                <a:lnTo>
                  <a:pt x="57848" y="123825"/>
                </a:lnTo>
                <a:lnTo>
                  <a:pt x="65976" y="123825"/>
                </a:lnTo>
                <a:lnTo>
                  <a:pt x="96304" y="113385"/>
                </a:lnTo>
                <a:lnTo>
                  <a:pt x="99695" y="111137"/>
                </a:lnTo>
                <a:lnTo>
                  <a:pt x="121843" y="77990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606699" y="452443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72" y="21018"/>
                </a:lnTo>
                <a:lnTo>
                  <a:pt x="70002" y="419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5976"/>
                </a:lnTo>
                <a:lnTo>
                  <a:pt x="15265" y="102819"/>
                </a:lnTo>
                <a:lnTo>
                  <a:pt x="53822" y="123444"/>
                </a:lnTo>
                <a:lnTo>
                  <a:pt x="57848" y="123825"/>
                </a:lnTo>
                <a:lnTo>
                  <a:pt x="65976" y="123825"/>
                </a:lnTo>
                <a:lnTo>
                  <a:pt x="96304" y="113385"/>
                </a:lnTo>
                <a:lnTo>
                  <a:pt x="99695" y="111137"/>
                </a:lnTo>
                <a:lnTo>
                  <a:pt x="121843" y="77990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9900589" y="2292413"/>
            <a:ext cx="6276340" cy="29038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89230">
              <a:lnSpc>
                <a:spcPts val="3229"/>
              </a:lnSpc>
              <a:spcBef>
                <a:spcPts val="215"/>
              </a:spcBef>
            </a:pPr>
            <a:r>
              <a:rPr dirty="0" sz="2700" spc="-75">
                <a:solidFill>
                  <a:srgbClr val="FFFFFF"/>
                </a:solidFill>
                <a:latin typeface="Lucida Sans Unicode"/>
                <a:cs typeface="Lucida Sans Unicode"/>
              </a:rPr>
              <a:t>Conduct</a:t>
            </a:r>
            <a:r>
              <a:rPr dirty="0" sz="27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Lucida Sans Unicode"/>
                <a:cs typeface="Lucida Sans Unicode"/>
              </a:rPr>
              <a:t>needs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Lucida Sans Unicode"/>
                <a:cs typeface="Lucida Sans Unicode"/>
              </a:rPr>
              <a:t>assessment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40">
                <a:solidFill>
                  <a:srgbClr val="FFFFFF"/>
                </a:solidFill>
                <a:latin typeface="Lucida Sans Unicode"/>
                <a:cs typeface="Lucida Sans Unicode"/>
              </a:rPr>
              <a:t>identify </a:t>
            </a: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learning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goals.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ts val="3105"/>
              </a:lnSpc>
            </a:pPr>
            <a:r>
              <a:rPr dirty="0" sz="2700" spc="-45">
                <a:solidFill>
                  <a:srgbClr val="FFFFFF"/>
                </a:solidFill>
                <a:latin typeface="Lucida Sans Unicode"/>
                <a:cs typeface="Lucida Sans Unicode"/>
              </a:rPr>
              <a:t>Develop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60">
                <a:solidFill>
                  <a:srgbClr val="FFFFFF"/>
                </a:solidFill>
                <a:latin typeface="Lucida Sans Unicode"/>
                <a:cs typeface="Lucida Sans Unicode"/>
              </a:rPr>
              <a:t>personalized</a:t>
            </a:r>
            <a:r>
              <a:rPr dirty="0" sz="27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learning</a:t>
            </a:r>
            <a:r>
              <a:rPr dirty="0" sz="27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paths.</a:t>
            </a:r>
            <a:endParaRPr sz="2700">
              <a:latin typeface="Lucida Sans Unicode"/>
              <a:cs typeface="Lucida Sans Unicode"/>
            </a:endParaRPr>
          </a:p>
          <a:p>
            <a:pPr marL="12700" marR="1292860">
              <a:lnSpc>
                <a:spcPts val="3300"/>
              </a:lnSpc>
              <a:spcBef>
                <a:spcPts val="50"/>
              </a:spcBef>
            </a:pPr>
            <a:r>
              <a:rPr dirty="0" sz="2700" spc="-65">
                <a:solidFill>
                  <a:srgbClr val="FFFFFF"/>
                </a:solidFill>
                <a:latin typeface="Lucida Sans Unicode"/>
                <a:cs typeface="Lucida Sans Unicode"/>
              </a:rPr>
              <a:t>Establish</a:t>
            </a:r>
            <a:r>
              <a:rPr dirty="0" sz="2700" spc="-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Lucida Sans Unicode"/>
                <a:cs typeface="Lucida Sans Unicode"/>
              </a:rPr>
              <a:t>Professional</a:t>
            </a:r>
            <a:r>
              <a:rPr dirty="0" sz="2700" spc="-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Lucida Sans Unicode"/>
                <a:cs typeface="Lucida Sans Unicode"/>
              </a:rPr>
              <a:t>Learning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communities.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ts val="3095"/>
              </a:lnSpc>
            </a:pP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Provide</a:t>
            </a:r>
            <a:r>
              <a:rPr dirty="0" sz="2700" spc="-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Lucida Sans Unicode"/>
                <a:cs typeface="Lucida Sans Unicode"/>
              </a:rPr>
              <a:t>ongoing</a:t>
            </a:r>
            <a:r>
              <a:rPr dirty="0" sz="27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support</a:t>
            </a:r>
            <a:r>
              <a:rPr dirty="0" sz="27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27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Lucida Sans Unicode"/>
                <a:cs typeface="Lucida Sans Unicode"/>
              </a:rPr>
              <a:t>reflection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ts val="3229"/>
              </a:lnSpc>
            </a:pP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opportunities.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447301" y="2009038"/>
            <a:ext cx="3571875" cy="95250"/>
          </a:xfrm>
          <a:custGeom>
            <a:avLst/>
            <a:gdLst/>
            <a:ahLst/>
            <a:cxnLst/>
            <a:rect l="l" t="t" r="r" b="b"/>
            <a:pathLst>
              <a:path w="3571875" h="95250">
                <a:moveTo>
                  <a:pt x="3571875" y="0"/>
                </a:moveTo>
                <a:lnTo>
                  <a:pt x="0" y="0"/>
                </a:lnTo>
                <a:lnTo>
                  <a:pt x="0" y="95250"/>
                </a:lnTo>
                <a:lnTo>
                  <a:pt x="3571875" y="95250"/>
                </a:lnTo>
                <a:lnTo>
                  <a:pt x="357187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566035" cy="2669540"/>
          </a:xfrm>
          <a:custGeom>
            <a:avLst/>
            <a:gdLst/>
            <a:ahLst/>
            <a:cxnLst/>
            <a:rect l="l" t="t" r="r" b="b"/>
            <a:pathLst>
              <a:path w="2566035" h="2669540">
                <a:moveTo>
                  <a:pt x="1634962" y="0"/>
                </a:moveTo>
                <a:lnTo>
                  <a:pt x="19855" y="0"/>
                </a:lnTo>
                <a:lnTo>
                  <a:pt x="0" y="19855"/>
                </a:lnTo>
                <a:lnTo>
                  <a:pt x="0" y="1841659"/>
                </a:lnTo>
                <a:lnTo>
                  <a:pt x="827410" y="2669069"/>
                </a:lnTo>
                <a:lnTo>
                  <a:pt x="2565717" y="930757"/>
                </a:lnTo>
                <a:lnTo>
                  <a:pt x="1634962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7548245" cy="10287000"/>
            <a:chOff x="0" y="0"/>
            <a:chExt cx="7548245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989096" y="6364938"/>
              <a:ext cx="6448425" cy="3922395"/>
            </a:xfrm>
            <a:custGeom>
              <a:avLst/>
              <a:gdLst/>
              <a:ahLst/>
              <a:cxnLst/>
              <a:rect l="l" t="t" r="r" b="b"/>
              <a:pathLst>
                <a:path w="6448425" h="3922395">
                  <a:moveTo>
                    <a:pt x="3225459" y="0"/>
                  </a:moveTo>
                  <a:lnTo>
                    <a:pt x="0" y="3224209"/>
                  </a:lnTo>
                  <a:lnTo>
                    <a:pt x="698125" y="3922064"/>
                  </a:lnTo>
                  <a:lnTo>
                    <a:pt x="5750843" y="3922064"/>
                  </a:lnTo>
                  <a:lnTo>
                    <a:pt x="6448424" y="3224204"/>
                  </a:lnTo>
                  <a:lnTo>
                    <a:pt x="3225459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2994940"/>
              <a:ext cx="4050029" cy="6448425"/>
            </a:xfrm>
            <a:custGeom>
              <a:avLst/>
              <a:gdLst/>
              <a:ahLst/>
              <a:cxnLst/>
              <a:rect l="l" t="t" r="r" b="b"/>
              <a:pathLst>
                <a:path w="4050029" h="6448425">
                  <a:moveTo>
                    <a:pt x="825817" y="0"/>
                  </a:moveTo>
                  <a:lnTo>
                    <a:pt x="0" y="826136"/>
                  </a:lnTo>
                  <a:lnTo>
                    <a:pt x="0" y="5622923"/>
                  </a:lnTo>
                  <a:lnTo>
                    <a:pt x="825817" y="6448420"/>
                  </a:lnTo>
                  <a:lnTo>
                    <a:pt x="4050029" y="3225456"/>
                  </a:lnTo>
                  <a:lnTo>
                    <a:pt x="825817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796" y="0"/>
              <a:ext cx="6372131" cy="60494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835265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Conclusion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8737828" y="4434649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59" y="21005"/>
                </a:lnTo>
                <a:lnTo>
                  <a:pt x="70002" y="406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52"/>
                </a:lnTo>
                <a:lnTo>
                  <a:pt x="393" y="53809"/>
                </a:lnTo>
                <a:lnTo>
                  <a:pt x="0" y="57848"/>
                </a:lnTo>
                <a:lnTo>
                  <a:pt x="0" y="65976"/>
                </a:lnTo>
                <a:lnTo>
                  <a:pt x="15252" y="102806"/>
                </a:lnTo>
                <a:lnTo>
                  <a:pt x="53809" y="123418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59"/>
                </a:lnTo>
                <a:lnTo>
                  <a:pt x="123418" y="70002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737828" y="5663374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59" y="21005"/>
                </a:lnTo>
                <a:lnTo>
                  <a:pt x="70002" y="393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52"/>
                </a:lnTo>
                <a:lnTo>
                  <a:pt x="393" y="53809"/>
                </a:lnTo>
                <a:lnTo>
                  <a:pt x="0" y="57848"/>
                </a:lnTo>
                <a:lnTo>
                  <a:pt x="0" y="65976"/>
                </a:lnTo>
                <a:lnTo>
                  <a:pt x="15252" y="102806"/>
                </a:lnTo>
                <a:lnTo>
                  <a:pt x="53809" y="123418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59"/>
                </a:lnTo>
                <a:lnTo>
                  <a:pt x="123418" y="70002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9031706" y="4260024"/>
            <a:ext cx="6536055" cy="208470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215"/>
              </a:spcBef>
            </a:pP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Embrace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Lucida Sans Unicode"/>
                <a:cs typeface="Lucida Sans Unicode"/>
              </a:rPr>
              <a:t>Professional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65">
                <a:solidFill>
                  <a:srgbClr val="FFFFFF"/>
                </a:solidFill>
                <a:latin typeface="Lucida Sans Unicode"/>
                <a:cs typeface="Lucida Sans Unicode"/>
              </a:rPr>
              <a:t>Learning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27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30">
                <a:solidFill>
                  <a:srgbClr val="FFFFFF"/>
                </a:solidFill>
                <a:latin typeface="Lucida Sans Unicode"/>
                <a:cs typeface="Lucida Sans Unicode"/>
              </a:rPr>
              <a:t>unlock </a:t>
            </a:r>
            <a:r>
              <a:rPr dirty="0" sz="2700" spc="-2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27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65">
                <a:solidFill>
                  <a:srgbClr val="FFFFFF"/>
                </a:solidFill>
                <a:latin typeface="Lucida Sans Unicode"/>
                <a:cs typeface="Lucida Sans Unicode"/>
              </a:rPr>
              <a:t>potential</a:t>
            </a:r>
            <a:r>
              <a:rPr dirty="0" sz="27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7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dirty="0" sz="27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>
                <a:solidFill>
                  <a:srgbClr val="FFFFFF"/>
                </a:solidFill>
                <a:latin typeface="Lucida Sans Unicode"/>
                <a:cs typeface="Lucida Sans Unicode"/>
              </a:rPr>
              <a:t>Blended</a:t>
            </a:r>
            <a:r>
              <a:rPr dirty="0" sz="27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65">
                <a:solidFill>
                  <a:srgbClr val="FFFFFF"/>
                </a:solidFill>
                <a:latin typeface="Lucida Sans Unicode"/>
                <a:cs typeface="Lucida Sans Unicode"/>
              </a:rPr>
              <a:t>Learning</a:t>
            </a:r>
            <a:r>
              <a:rPr dirty="0" sz="27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Lucida Sans Unicode"/>
                <a:cs typeface="Lucida Sans Unicode"/>
              </a:rPr>
              <a:t>with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Differentiation.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ts val="3110"/>
              </a:lnSpc>
            </a:pP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Collaborate</a:t>
            </a:r>
            <a:r>
              <a:rPr dirty="0" sz="27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dirty="0" sz="27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80">
                <a:solidFill>
                  <a:srgbClr val="FFFFFF"/>
                </a:solidFill>
                <a:latin typeface="Lucida Sans Unicode"/>
                <a:cs typeface="Lucida Sans Unicode"/>
              </a:rPr>
              <a:t>growth,</a:t>
            </a:r>
            <a:r>
              <a:rPr dirty="0" sz="27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innovation,</a:t>
            </a:r>
            <a:r>
              <a:rPr dirty="0" sz="27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2700" spc="-60">
                <a:solidFill>
                  <a:srgbClr val="FFFFFF"/>
                </a:solidFill>
                <a:latin typeface="Lucida Sans Unicode"/>
                <a:cs typeface="Lucida Sans Unicode"/>
              </a:rPr>
              <a:t>impactful</a:t>
            </a:r>
            <a:r>
              <a:rPr dirty="0" sz="27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55">
                <a:solidFill>
                  <a:srgbClr val="FFFFFF"/>
                </a:solidFill>
                <a:latin typeface="Lucida Sans Unicode"/>
                <a:cs typeface="Lucida Sans Unicode"/>
              </a:rPr>
              <a:t>learning</a:t>
            </a:r>
            <a:r>
              <a:rPr dirty="0" sz="27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Lucida Sans Unicode"/>
                <a:cs typeface="Lucida Sans Unicode"/>
              </a:rPr>
              <a:t>experiences.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8588502" y="3856863"/>
            <a:ext cx="3571875" cy="95250"/>
          </a:xfrm>
          <a:custGeom>
            <a:avLst/>
            <a:gdLst/>
            <a:ahLst/>
            <a:cxnLst/>
            <a:rect l="l" t="t" r="r" b="b"/>
            <a:pathLst>
              <a:path w="3571875" h="95250">
                <a:moveTo>
                  <a:pt x="3571875" y="0"/>
                </a:moveTo>
                <a:lnTo>
                  <a:pt x="0" y="0"/>
                </a:lnTo>
                <a:lnTo>
                  <a:pt x="0" y="95250"/>
                </a:lnTo>
                <a:lnTo>
                  <a:pt x="3571875" y="95250"/>
                </a:lnTo>
                <a:lnTo>
                  <a:pt x="357187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288" y="0"/>
            <a:ext cx="18278475" cy="10287000"/>
            <a:chOff x="5288" y="0"/>
            <a:chExt cx="18278475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8" y="5794"/>
              <a:ext cx="18278472" cy="1028120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849866" y="1266202"/>
              <a:ext cx="6448425" cy="6448425"/>
            </a:xfrm>
            <a:custGeom>
              <a:avLst/>
              <a:gdLst/>
              <a:ahLst/>
              <a:cxnLst/>
              <a:rect l="l" t="t" r="r" b="b"/>
              <a:pathLst>
                <a:path w="6448425" h="6448425">
                  <a:moveTo>
                    <a:pt x="3224276" y="0"/>
                  </a:moveTo>
                  <a:lnTo>
                    <a:pt x="0" y="3222967"/>
                  </a:lnTo>
                  <a:lnTo>
                    <a:pt x="3224276" y="6448425"/>
                  </a:lnTo>
                  <a:lnTo>
                    <a:pt x="6448425" y="3222967"/>
                  </a:lnTo>
                  <a:lnTo>
                    <a:pt x="3224276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159243" y="0"/>
              <a:ext cx="6448425" cy="3677285"/>
            </a:xfrm>
            <a:custGeom>
              <a:avLst/>
              <a:gdLst/>
              <a:ahLst/>
              <a:cxnLst/>
              <a:rect l="l" t="t" r="r" b="b"/>
              <a:pathLst>
                <a:path w="6448425" h="3677285">
                  <a:moveTo>
                    <a:pt x="5995395" y="0"/>
                  </a:moveTo>
                  <a:lnTo>
                    <a:pt x="453028" y="0"/>
                  </a:lnTo>
                  <a:lnTo>
                    <a:pt x="0" y="453021"/>
                  </a:lnTo>
                  <a:lnTo>
                    <a:pt x="3224212" y="3677234"/>
                  </a:lnTo>
                  <a:lnTo>
                    <a:pt x="6448424" y="453021"/>
                  </a:lnTo>
                  <a:lnTo>
                    <a:pt x="5995395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205273" y="2895"/>
              <a:ext cx="7077075" cy="10277475"/>
            </a:xfrm>
            <a:custGeom>
              <a:avLst/>
              <a:gdLst/>
              <a:ahLst/>
              <a:cxnLst/>
              <a:rect l="l" t="t" r="r" b="b"/>
              <a:pathLst>
                <a:path w="7077075" h="10277475">
                  <a:moveTo>
                    <a:pt x="7077075" y="0"/>
                  </a:moveTo>
                  <a:lnTo>
                    <a:pt x="0" y="0"/>
                  </a:lnTo>
                  <a:lnTo>
                    <a:pt x="0" y="10277475"/>
                  </a:lnTo>
                  <a:lnTo>
                    <a:pt x="7077075" y="10277475"/>
                  </a:lnTo>
                  <a:lnTo>
                    <a:pt x="7077075" y="0"/>
                  </a:lnTo>
                  <a:close/>
                </a:path>
              </a:pathLst>
            </a:custGeom>
            <a:solidFill>
              <a:srgbClr val="2829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577008" y="1635341"/>
            <a:ext cx="5427980" cy="2768600"/>
          </a:xfrm>
          <a:prstGeom prst="rect"/>
        </p:spPr>
        <p:txBody>
          <a:bodyPr wrap="square" lIns="0" tIns="184150" rIns="0" bIns="0" rtlCol="0" vert="horz">
            <a:spAutoFit/>
          </a:bodyPr>
          <a:lstStyle/>
          <a:p>
            <a:pPr algn="r" marL="12700" marR="5080" indent="1073785">
              <a:lnSpc>
                <a:spcPts val="6750"/>
              </a:lnSpc>
              <a:spcBef>
                <a:spcPts val="1450"/>
              </a:spcBef>
            </a:pPr>
            <a:r>
              <a:rPr dirty="0" sz="6750" spc="55"/>
              <a:t>Rethinking </a:t>
            </a:r>
            <a:r>
              <a:rPr dirty="0" sz="6750" spc="114"/>
              <a:t>Professional </a:t>
            </a:r>
            <a:r>
              <a:rPr dirty="0" sz="6750" spc="140"/>
              <a:t>Development</a:t>
            </a:r>
            <a:endParaRPr sz="6750"/>
          </a:p>
        </p:txBody>
      </p:sp>
      <p:sp>
        <p:nvSpPr>
          <p:cNvPr id="8" name="object 8" descr=""/>
          <p:cNvSpPr/>
          <p:nvPr/>
        </p:nvSpPr>
        <p:spPr>
          <a:xfrm>
            <a:off x="11791340" y="5705005"/>
            <a:ext cx="123825" cy="3419475"/>
          </a:xfrm>
          <a:custGeom>
            <a:avLst/>
            <a:gdLst/>
            <a:ahLst/>
            <a:cxnLst/>
            <a:rect l="l" t="t" r="r" b="b"/>
            <a:pathLst>
              <a:path w="123825" h="3419475">
                <a:moveTo>
                  <a:pt x="123825" y="3353498"/>
                </a:moveTo>
                <a:lnTo>
                  <a:pt x="113372" y="3323171"/>
                </a:lnTo>
                <a:lnTo>
                  <a:pt x="111137" y="3319780"/>
                </a:lnTo>
                <a:lnTo>
                  <a:pt x="77978" y="3297631"/>
                </a:lnTo>
                <a:lnTo>
                  <a:pt x="65963" y="3295650"/>
                </a:lnTo>
                <a:lnTo>
                  <a:pt x="57848" y="3295650"/>
                </a:lnTo>
                <a:lnTo>
                  <a:pt x="21005" y="3310902"/>
                </a:lnTo>
                <a:lnTo>
                  <a:pt x="406" y="3349472"/>
                </a:lnTo>
                <a:lnTo>
                  <a:pt x="0" y="3353498"/>
                </a:lnTo>
                <a:lnTo>
                  <a:pt x="0" y="3361626"/>
                </a:lnTo>
                <a:lnTo>
                  <a:pt x="15265" y="3398469"/>
                </a:lnTo>
                <a:lnTo>
                  <a:pt x="53822" y="3419081"/>
                </a:lnTo>
                <a:lnTo>
                  <a:pt x="57848" y="3419475"/>
                </a:lnTo>
                <a:lnTo>
                  <a:pt x="65963" y="3419475"/>
                </a:lnTo>
                <a:lnTo>
                  <a:pt x="102819" y="3404222"/>
                </a:lnTo>
                <a:lnTo>
                  <a:pt x="123418" y="3365652"/>
                </a:lnTo>
                <a:lnTo>
                  <a:pt x="123825" y="3361626"/>
                </a:lnTo>
                <a:lnTo>
                  <a:pt x="123825" y="3357562"/>
                </a:lnTo>
                <a:lnTo>
                  <a:pt x="123825" y="3353498"/>
                </a:lnTo>
                <a:close/>
              </a:path>
              <a:path w="123825" h="3419475">
                <a:moveTo>
                  <a:pt x="123825" y="2524823"/>
                </a:moveTo>
                <a:lnTo>
                  <a:pt x="113372" y="2494496"/>
                </a:lnTo>
                <a:lnTo>
                  <a:pt x="111137" y="2491105"/>
                </a:lnTo>
                <a:lnTo>
                  <a:pt x="77978" y="2468956"/>
                </a:lnTo>
                <a:lnTo>
                  <a:pt x="65963" y="2466975"/>
                </a:lnTo>
                <a:lnTo>
                  <a:pt x="57848" y="2466975"/>
                </a:lnTo>
                <a:lnTo>
                  <a:pt x="21005" y="2482227"/>
                </a:lnTo>
                <a:lnTo>
                  <a:pt x="406" y="2520797"/>
                </a:lnTo>
                <a:lnTo>
                  <a:pt x="0" y="2524823"/>
                </a:lnTo>
                <a:lnTo>
                  <a:pt x="0" y="2532951"/>
                </a:lnTo>
                <a:lnTo>
                  <a:pt x="15265" y="2569781"/>
                </a:lnTo>
                <a:lnTo>
                  <a:pt x="53822" y="2590393"/>
                </a:lnTo>
                <a:lnTo>
                  <a:pt x="57848" y="2590800"/>
                </a:lnTo>
                <a:lnTo>
                  <a:pt x="65963" y="2590800"/>
                </a:lnTo>
                <a:lnTo>
                  <a:pt x="102819" y="2575534"/>
                </a:lnTo>
                <a:lnTo>
                  <a:pt x="123418" y="2536977"/>
                </a:lnTo>
                <a:lnTo>
                  <a:pt x="123825" y="2532951"/>
                </a:lnTo>
                <a:lnTo>
                  <a:pt x="123825" y="2528887"/>
                </a:lnTo>
                <a:lnTo>
                  <a:pt x="123825" y="2524823"/>
                </a:lnTo>
                <a:close/>
              </a:path>
              <a:path w="123825" h="3419475">
                <a:moveTo>
                  <a:pt x="123825" y="876998"/>
                </a:moveTo>
                <a:lnTo>
                  <a:pt x="113372" y="846670"/>
                </a:lnTo>
                <a:lnTo>
                  <a:pt x="111137" y="843280"/>
                </a:lnTo>
                <a:lnTo>
                  <a:pt x="77978" y="821131"/>
                </a:lnTo>
                <a:lnTo>
                  <a:pt x="65963" y="819150"/>
                </a:lnTo>
                <a:lnTo>
                  <a:pt x="57848" y="819150"/>
                </a:lnTo>
                <a:lnTo>
                  <a:pt x="21005" y="834402"/>
                </a:lnTo>
                <a:lnTo>
                  <a:pt x="406" y="872972"/>
                </a:lnTo>
                <a:lnTo>
                  <a:pt x="0" y="876998"/>
                </a:lnTo>
                <a:lnTo>
                  <a:pt x="0" y="885126"/>
                </a:lnTo>
                <a:lnTo>
                  <a:pt x="15265" y="921956"/>
                </a:lnTo>
                <a:lnTo>
                  <a:pt x="53822" y="942568"/>
                </a:lnTo>
                <a:lnTo>
                  <a:pt x="57848" y="942975"/>
                </a:lnTo>
                <a:lnTo>
                  <a:pt x="65963" y="942975"/>
                </a:lnTo>
                <a:lnTo>
                  <a:pt x="102819" y="927709"/>
                </a:lnTo>
                <a:lnTo>
                  <a:pt x="123418" y="889152"/>
                </a:lnTo>
                <a:lnTo>
                  <a:pt x="123825" y="885126"/>
                </a:lnTo>
                <a:lnTo>
                  <a:pt x="123825" y="881062"/>
                </a:lnTo>
                <a:lnTo>
                  <a:pt x="123825" y="876998"/>
                </a:lnTo>
                <a:close/>
              </a:path>
              <a:path w="123825" h="3419475">
                <a:moveTo>
                  <a:pt x="123825" y="57848"/>
                </a:moveTo>
                <a:lnTo>
                  <a:pt x="113372" y="27520"/>
                </a:lnTo>
                <a:lnTo>
                  <a:pt x="111137" y="24130"/>
                </a:lnTo>
                <a:lnTo>
                  <a:pt x="77978" y="1981"/>
                </a:lnTo>
                <a:lnTo>
                  <a:pt x="65963" y="0"/>
                </a:lnTo>
                <a:lnTo>
                  <a:pt x="57848" y="0"/>
                </a:lnTo>
                <a:lnTo>
                  <a:pt x="21005" y="15252"/>
                </a:lnTo>
                <a:lnTo>
                  <a:pt x="406" y="53822"/>
                </a:lnTo>
                <a:lnTo>
                  <a:pt x="0" y="57848"/>
                </a:lnTo>
                <a:lnTo>
                  <a:pt x="0" y="65976"/>
                </a:lnTo>
                <a:lnTo>
                  <a:pt x="15265" y="102819"/>
                </a:lnTo>
                <a:lnTo>
                  <a:pt x="53822" y="123418"/>
                </a:lnTo>
                <a:lnTo>
                  <a:pt x="57848" y="123825"/>
                </a:lnTo>
                <a:lnTo>
                  <a:pt x="65963" y="123825"/>
                </a:lnTo>
                <a:lnTo>
                  <a:pt x="102819" y="108559"/>
                </a:lnTo>
                <a:lnTo>
                  <a:pt x="123418" y="70002"/>
                </a:lnTo>
                <a:lnTo>
                  <a:pt x="123825" y="65976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673870" y="5120801"/>
            <a:ext cx="5770245" cy="4551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235"/>
              </a:lnSpc>
              <a:spcBef>
                <a:spcPts val="100"/>
              </a:spcBef>
            </a:pPr>
            <a:r>
              <a:rPr dirty="0" sz="2700" spc="-90">
                <a:solidFill>
                  <a:srgbClr val="FFFFFF"/>
                </a:solidFill>
                <a:latin typeface="Verdana"/>
                <a:cs typeface="Verdana"/>
              </a:rPr>
              <a:t>Traditional</a:t>
            </a:r>
            <a:r>
              <a:rPr dirty="0" sz="2700" spc="-1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Verdana"/>
                <a:cs typeface="Verdana"/>
              </a:rPr>
              <a:t>Model:</a:t>
            </a:r>
            <a:endParaRPr sz="2700">
              <a:latin typeface="Verdana"/>
              <a:cs typeface="Verdana"/>
            </a:endParaRPr>
          </a:p>
          <a:p>
            <a:pPr marL="423545" marR="730250">
              <a:lnSpc>
                <a:spcPts val="3229"/>
              </a:lnSpc>
              <a:spcBef>
                <a:spcPts val="105"/>
              </a:spcBef>
            </a:pPr>
            <a:r>
              <a:rPr dirty="0" sz="2700" spc="50">
                <a:solidFill>
                  <a:srgbClr val="FFFFFF"/>
                </a:solidFill>
                <a:latin typeface="Tahoma"/>
                <a:cs typeface="Tahoma"/>
              </a:rPr>
              <a:t>One-</a:t>
            </a:r>
            <a:r>
              <a:rPr dirty="0" sz="2700">
                <a:solidFill>
                  <a:srgbClr val="FFFFFF"/>
                </a:solidFill>
                <a:latin typeface="Tahoma"/>
                <a:cs typeface="Tahoma"/>
              </a:rPr>
              <a:t>size-fits-all</a:t>
            </a:r>
            <a:r>
              <a:rPr dirty="0" sz="2700" spc="3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approach: </a:t>
            </a:r>
            <a:r>
              <a:rPr dirty="0" sz="2700" spc="114">
                <a:solidFill>
                  <a:srgbClr val="FFFFFF"/>
                </a:solidFill>
                <a:latin typeface="Tahoma"/>
                <a:cs typeface="Tahoma"/>
              </a:rPr>
              <a:t>Workshops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3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seminars. 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Limited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impact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45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classroom</a:t>
            </a:r>
            <a:endParaRPr sz="2700">
              <a:latin typeface="Tahoma"/>
              <a:cs typeface="Tahoma"/>
            </a:endParaRPr>
          </a:p>
          <a:p>
            <a:pPr marL="423545">
              <a:lnSpc>
                <a:spcPts val="3185"/>
              </a:lnSpc>
            </a:pP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practice.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ts val="3229"/>
              </a:lnSpc>
              <a:spcBef>
                <a:spcPts val="3210"/>
              </a:spcBef>
            </a:pP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Paradigm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Tahoma"/>
                <a:cs typeface="Tahoma"/>
              </a:rPr>
              <a:t>Shift:</a:t>
            </a:r>
            <a:endParaRPr sz="2700">
              <a:latin typeface="Tahoma"/>
              <a:cs typeface="Tahoma"/>
            </a:endParaRPr>
          </a:p>
          <a:p>
            <a:pPr marL="423545" marR="99695">
              <a:lnSpc>
                <a:spcPts val="3220"/>
              </a:lnSpc>
              <a:spcBef>
                <a:spcPts val="120"/>
              </a:spcBef>
            </a:pP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Customized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14">
                <a:solidFill>
                  <a:srgbClr val="FFFFFF"/>
                </a:solidFill>
                <a:latin typeface="Tahoma"/>
                <a:cs typeface="Tahoma"/>
              </a:rPr>
              <a:t>approach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tailored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individual</a:t>
            </a:r>
            <a:r>
              <a:rPr dirty="0" sz="2700" spc="-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needs.</a:t>
            </a:r>
            <a:endParaRPr sz="2700">
              <a:latin typeface="Tahoma"/>
              <a:cs typeface="Tahoma"/>
            </a:endParaRPr>
          </a:p>
          <a:p>
            <a:pPr marL="423545" marR="5080">
              <a:lnSpc>
                <a:spcPts val="3229"/>
              </a:lnSpc>
              <a:spcBef>
                <a:spcPts val="65"/>
              </a:spcBef>
            </a:pP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Emphasis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45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practical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application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classroom.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12681928" y="4856899"/>
            <a:ext cx="4048125" cy="95250"/>
          </a:xfrm>
          <a:custGeom>
            <a:avLst/>
            <a:gdLst/>
            <a:ahLst/>
            <a:cxnLst/>
            <a:rect l="l" t="t" r="r" b="b"/>
            <a:pathLst>
              <a:path w="4048125" h="95250">
                <a:moveTo>
                  <a:pt x="4048125" y="0"/>
                </a:moveTo>
                <a:lnTo>
                  <a:pt x="0" y="0"/>
                </a:lnTo>
                <a:lnTo>
                  <a:pt x="0" y="95250"/>
                </a:lnTo>
                <a:lnTo>
                  <a:pt x="4048125" y="95250"/>
                </a:lnTo>
                <a:lnTo>
                  <a:pt x="404812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566035" cy="2669540"/>
          </a:xfrm>
          <a:custGeom>
            <a:avLst/>
            <a:gdLst/>
            <a:ahLst/>
            <a:cxnLst/>
            <a:rect l="l" t="t" r="r" b="b"/>
            <a:pathLst>
              <a:path w="2566035" h="2669540">
                <a:moveTo>
                  <a:pt x="1634962" y="0"/>
                </a:moveTo>
                <a:lnTo>
                  <a:pt x="19855" y="0"/>
                </a:lnTo>
                <a:lnTo>
                  <a:pt x="0" y="19855"/>
                </a:lnTo>
                <a:lnTo>
                  <a:pt x="0" y="1841659"/>
                </a:lnTo>
                <a:lnTo>
                  <a:pt x="827410" y="2669069"/>
                </a:lnTo>
                <a:lnTo>
                  <a:pt x="2565717" y="930757"/>
                </a:lnTo>
                <a:lnTo>
                  <a:pt x="1634962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7681595" cy="10287000"/>
            <a:chOff x="0" y="0"/>
            <a:chExt cx="7681595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989096" y="6364938"/>
              <a:ext cx="6448425" cy="3922395"/>
            </a:xfrm>
            <a:custGeom>
              <a:avLst/>
              <a:gdLst/>
              <a:ahLst/>
              <a:cxnLst/>
              <a:rect l="l" t="t" r="r" b="b"/>
              <a:pathLst>
                <a:path w="6448425" h="3922395">
                  <a:moveTo>
                    <a:pt x="3225459" y="0"/>
                  </a:moveTo>
                  <a:lnTo>
                    <a:pt x="0" y="3224209"/>
                  </a:lnTo>
                  <a:lnTo>
                    <a:pt x="698125" y="3922064"/>
                  </a:lnTo>
                  <a:lnTo>
                    <a:pt x="5750843" y="3922064"/>
                  </a:lnTo>
                  <a:lnTo>
                    <a:pt x="6448424" y="3224204"/>
                  </a:lnTo>
                  <a:lnTo>
                    <a:pt x="3225459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2994940"/>
              <a:ext cx="4050029" cy="6448425"/>
            </a:xfrm>
            <a:custGeom>
              <a:avLst/>
              <a:gdLst/>
              <a:ahLst/>
              <a:cxnLst/>
              <a:rect l="l" t="t" r="r" b="b"/>
              <a:pathLst>
                <a:path w="4050029" h="6448425">
                  <a:moveTo>
                    <a:pt x="825817" y="0"/>
                  </a:moveTo>
                  <a:lnTo>
                    <a:pt x="0" y="826136"/>
                  </a:lnTo>
                  <a:lnTo>
                    <a:pt x="0" y="5622923"/>
                  </a:lnTo>
                  <a:lnTo>
                    <a:pt x="825817" y="6448420"/>
                  </a:lnTo>
                  <a:lnTo>
                    <a:pt x="4050029" y="3225456"/>
                  </a:lnTo>
                  <a:lnTo>
                    <a:pt x="825817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796" y="0"/>
              <a:ext cx="6505481" cy="618281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15451" y="1143787"/>
            <a:ext cx="6725284" cy="1282700"/>
          </a:xfrm>
          <a:prstGeom prst="rect"/>
        </p:spPr>
        <p:txBody>
          <a:bodyPr wrap="square" lIns="0" tIns="127000" rIns="0" bIns="0" rtlCol="0" vert="horz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1000"/>
              </a:spcBef>
            </a:pPr>
            <a:r>
              <a:rPr dirty="0" sz="4500" spc="100"/>
              <a:t>The</a:t>
            </a:r>
            <a:r>
              <a:rPr dirty="0" sz="4500" spc="15"/>
              <a:t> </a:t>
            </a:r>
            <a:r>
              <a:rPr dirty="0" sz="4500" spc="95"/>
              <a:t>Case</a:t>
            </a:r>
            <a:r>
              <a:rPr dirty="0" sz="4500" spc="20"/>
              <a:t> </a:t>
            </a:r>
            <a:r>
              <a:rPr dirty="0" sz="4500" spc="114"/>
              <a:t>for</a:t>
            </a:r>
            <a:r>
              <a:rPr dirty="0" sz="4500" spc="-85"/>
              <a:t> </a:t>
            </a:r>
            <a:r>
              <a:rPr dirty="0" sz="4500" spc="75"/>
              <a:t>Professional </a:t>
            </a:r>
            <a:r>
              <a:rPr dirty="0" sz="4500" spc="-10"/>
              <a:t>Learning</a:t>
            </a:r>
            <a:endParaRPr sz="4500"/>
          </a:p>
        </p:txBody>
      </p:sp>
      <p:sp>
        <p:nvSpPr>
          <p:cNvPr id="8" name="object 8" descr=""/>
          <p:cNvSpPr txBox="1"/>
          <p:nvPr/>
        </p:nvSpPr>
        <p:spPr>
          <a:xfrm>
            <a:off x="8620347" y="3719398"/>
            <a:ext cx="6112510" cy="2084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700" spc="-80">
                <a:solidFill>
                  <a:srgbClr val="FFFFFF"/>
                </a:solidFill>
                <a:latin typeface="Verdana"/>
                <a:cs typeface="Verdana"/>
              </a:rPr>
              <a:t>Professional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Verdana"/>
                <a:cs typeface="Verdana"/>
              </a:rPr>
              <a:t>Learning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3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Verdana"/>
                <a:cs typeface="Verdana"/>
              </a:rPr>
              <a:t>philosophy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centered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45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14">
                <a:solidFill>
                  <a:srgbClr val="FFFFFF"/>
                </a:solidFill>
                <a:latin typeface="Tahoma"/>
                <a:cs typeface="Tahoma"/>
              </a:rPr>
              <a:t>continuous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growth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collaboration</a:t>
            </a:r>
            <a:r>
              <a:rPr dirty="0" sz="2700" spc="-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3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tailored</a:t>
            </a:r>
            <a:r>
              <a:rPr dirty="0" sz="2700" spc="-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teachers' </a:t>
            </a:r>
            <a:r>
              <a:rPr dirty="0" sz="2700" spc="110">
                <a:solidFill>
                  <a:srgbClr val="FFFFFF"/>
                </a:solidFill>
                <a:latin typeface="Tahoma"/>
                <a:cs typeface="Tahoma"/>
              </a:rPr>
              <a:t>needs</a:t>
            </a:r>
            <a:r>
              <a:rPr dirty="0" sz="27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3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7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>
                <a:solidFill>
                  <a:srgbClr val="FFFFFF"/>
                </a:solidFill>
                <a:latin typeface="Tahoma"/>
                <a:cs typeface="Tahoma"/>
              </a:rPr>
              <a:t>goals.</a:t>
            </a:r>
            <a:r>
              <a:rPr dirty="0" sz="27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-114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dirty="0" sz="27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offers</a:t>
            </a:r>
            <a:r>
              <a:rPr dirty="0" sz="27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1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dirty="0" sz="27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ongoing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journey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learning.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8588502" y="3316249"/>
            <a:ext cx="3571875" cy="95250"/>
          </a:xfrm>
          <a:custGeom>
            <a:avLst/>
            <a:gdLst/>
            <a:ahLst/>
            <a:cxnLst/>
            <a:rect l="l" t="t" r="r" b="b"/>
            <a:pathLst>
              <a:path w="3571875" h="95250">
                <a:moveTo>
                  <a:pt x="3571875" y="0"/>
                </a:moveTo>
                <a:lnTo>
                  <a:pt x="0" y="0"/>
                </a:lnTo>
                <a:lnTo>
                  <a:pt x="0" y="95250"/>
                </a:lnTo>
                <a:lnTo>
                  <a:pt x="3571875" y="95250"/>
                </a:lnTo>
                <a:lnTo>
                  <a:pt x="357187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2920" cy="10280650"/>
            <a:chOff x="0" y="0"/>
            <a:chExt cx="18282920" cy="102806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46"/>
              <a:ext cx="11209159" cy="1027747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849866" y="1266202"/>
              <a:ext cx="6448425" cy="6448425"/>
            </a:xfrm>
            <a:custGeom>
              <a:avLst/>
              <a:gdLst/>
              <a:ahLst/>
              <a:cxnLst/>
              <a:rect l="l" t="t" r="r" b="b"/>
              <a:pathLst>
                <a:path w="6448425" h="6448425">
                  <a:moveTo>
                    <a:pt x="3224276" y="0"/>
                  </a:moveTo>
                  <a:lnTo>
                    <a:pt x="0" y="3222967"/>
                  </a:lnTo>
                  <a:lnTo>
                    <a:pt x="3224276" y="6448425"/>
                  </a:lnTo>
                  <a:lnTo>
                    <a:pt x="6448425" y="3222967"/>
                  </a:lnTo>
                  <a:lnTo>
                    <a:pt x="3224276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159243" y="0"/>
              <a:ext cx="6448425" cy="3677285"/>
            </a:xfrm>
            <a:custGeom>
              <a:avLst/>
              <a:gdLst/>
              <a:ahLst/>
              <a:cxnLst/>
              <a:rect l="l" t="t" r="r" b="b"/>
              <a:pathLst>
                <a:path w="6448425" h="3677285">
                  <a:moveTo>
                    <a:pt x="5995395" y="0"/>
                  </a:moveTo>
                  <a:lnTo>
                    <a:pt x="453028" y="0"/>
                  </a:lnTo>
                  <a:lnTo>
                    <a:pt x="0" y="453021"/>
                  </a:lnTo>
                  <a:lnTo>
                    <a:pt x="3224212" y="3677234"/>
                  </a:lnTo>
                  <a:lnTo>
                    <a:pt x="6448424" y="453021"/>
                  </a:lnTo>
                  <a:lnTo>
                    <a:pt x="5995395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205273" y="2895"/>
              <a:ext cx="7077075" cy="10277475"/>
            </a:xfrm>
            <a:custGeom>
              <a:avLst/>
              <a:gdLst/>
              <a:ahLst/>
              <a:cxnLst/>
              <a:rect l="l" t="t" r="r" b="b"/>
              <a:pathLst>
                <a:path w="7077075" h="10277475">
                  <a:moveTo>
                    <a:pt x="7077075" y="0"/>
                  </a:moveTo>
                  <a:lnTo>
                    <a:pt x="0" y="0"/>
                  </a:lnTo>
                  <a:lnTo>
                    <a:pt x="0" y="10277475"/>
                  </a:lnTo>
                  <a:lnTo>
                    <a:pt x="7077075" y="10277475"/>
                  </a:lnTo>
                  <a:lnTo>
                    <a:pt x="7077075" y="0"/>
                  </a:lnTo>
                  <a:close/>
                </a:path>
              </a:pathLst>
            </a:custGeom>
            <a:solidFill>
              <a:srgbClr val="2829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733122" y="1715072"/>
            <a:ext cx="6181725" cy="182372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4850"/>
              </a:lnSpc>
              <a:spcBef>
                <a:spcPts val="125"/>
              </a:spcBef>
            </a:pPr>
            <a:r>
              <a:rPr dirty="0" sz="4400" spc="55"/>
              <a:t>Understanding </a:t>
            </a:r>
            <a:r>
              <a:rPr dirty="0" sz="4400" spc="80"/>
              <a:t>Blended</a:t>
            </a:r>
            <a:endParaRPr sz="4400"/>
          </a:p>
          <a:p>
            <a:pPr marL="2560320" marR="5080" indent="189865">
              <a:lnSpc>
                <a:spcPts val="4430"/>
              </a:lnSpc>
              <a:spcBef>
                <a:spcPts val="425"/>
              </a:spcBef>
            </a:pPr>
            <a:r>
              <a:rPr dirty="0" sz="4400"/>
              <a:t>Learning</a:t>
            </a:r>
            <a:r>
              <a:rPr dirty="0" sz="4400" spc="370"/>
              <a:t> </a:t>
            </a:r>
            <a:r>
              <a:rPr dirty="0" sz="4400" spc="45"/>
              <a:t>and </a:t>
            </a:r>
            <a:r>
              <a:rPr dirty="0" sz="4400" spc="110"/>
              <a:t>Diffrentiation</a:t>
            </a:r>
            <a:endParaRPr sz="4400"/>
          </a:p>
        </p:txBody>
      </p:sp>
      <p:sp>
        <p:nvSpPr>
          <p:cNvPr id="8" name="object 8" descr=""/>
          <p:cNvSpPr txBox="1"/>
          <p:nvPr/>
        </p:nvSpPr>
        <p:spPr>
          <a:xfrm>
            <a:off x="11857327" y="3990862"/>
            <a:ext cx="5948045" cy="5780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dirty="0" sz="2700" spc="-85">
                <a:solidFill>
                  <a:srgbClr val="FFFFFF"/>
                </a:solidFill>
                <a:latin typeface="Verdana"/>
                <a:cs typeface="Verdana"/>
              </a:rPr>
              <a:t>Blended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Verdana"/>
                <a:cs typeface="Verdana"/>
              </a:rPr>
              <a:t>Learning</a:t>
            </a:r>
            <a:r>
              <a:rPr dirty="0" sz="27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Verdana"/>
                <a:cs typeface="Verdana"/>
              </a:rPr>
              <a:t>integrates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technology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personalized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instruction,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offering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dynamic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educational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approach.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combining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traditional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teaching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30">
                <a:solidFill>
                  <a:srgbClr val="FFFFFF"/>
                </a:solidFill>
                <a:latin typeface="Tahoma"/>
                <a:cs typeface="Tahoma"/>
              </a:rPr>
              <a:t>methods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0">
                <a:solidFill>
                  <a:srgbClr val="FFFFFF"/>
                </a:solidFill>
                <a:latin typeface="Tahoma"/>
                <a:cs typeface="Tahoma"/>
              </a:rPr>
              <a:t>with 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digital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0">
                <a:solidFill>
                  <a:srgbClr val="FFFFFF"/>
                </a:solidFill>
                <a:latin typeface="Tahoma"/>
                <a:cs typeface="Tahoma"/>
              </a:rPr>
              <a:t>tools,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caters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diverse </a:t>
            </a:r>
            <a:r>
              <a:rPr dirty="0" sz="2700" spc="110">
                <a:solidFill>
                  <a:srgbClr val="FFFFFF"/>
                </a:solidFill>
                <a:latin typeface="Tahoma"/>
                <a:cs typeface="Tahoma"/>
              </a:rPr>
              <a:t>needs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students,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allowing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for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individualized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learning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0">
                <a:solidFill>
                  <a:srgbClr val="FFFFFF"/>
                </a:solidFill>
                <a:latin typeface="Tahoma"/>
                <a:cs typeface="Tahoma"/>
              </a:rPr>
              <a:t>experiences. </a:t>
            </a:r>
            <a:r>
              <a:rPr dirty="0" sz="2700">
                <a:solidFill>
                  <a:srgbClr val="FFFFFF"/>
                </a:solidFill>
                <a:latin typeface="Tahoma"/>
                <a:cs typeface="Tahoma"/>
              </a:rPr>
              <a:t>This</a:t>
            </a:r>
            <a:r>
              <a:rPr dirty="0" sz="27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14">
                <a:solidFill>
                  <a:srgbClr val="FFFFFF"/>
                </a:solidFill>
                <a:latin typeface="Tahoma"/>
                <a:cs typeface="Tahoma"/>
              </a:rPr>
              <a:t>approach</a:t>
            </a:r>
            <a:r>
              <a:rPr dirty="0" sz="27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empowers</a:t>
            </a:r>
            <a:r>
              <a:rPr dirty="0" sz="27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teachers</a:t>
            </a:r>
            <a:r>
              <a:rPr dirty="0" sz="27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create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0">
                <a:solidFill>
                  <a:srgbClr val="FFFFFF"/>
                </a:solidFill>
                <a:latin typeface="Tahoma"/>
                <a:cs typeface="Tahoma"/>
              </a:rPr>
              <a:t>engaging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3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interactive 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lessons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foster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50">
                <a:solidFill>
                  <a:srgbClr val="FFFFFF"/>
                </a:solidFill>
                <a:latin typeface="Tahoma"/>
                <a:cs typeface="Tahoma"/>
              </a:rPr>
              <a:t>more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profound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understanding</a:t>
            </a:r>
            <a:r>
              <a:rPr dirty="0" sz="2700" spc="-11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3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7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student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engagement,</a:t>
            </a:r>
            <a:r>
              <a:rPr dirty="0" sz="27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ultimately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leading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dirty="0" sz="2700" spc="150">
                <a:solidFill>
                  <a:srgbClr val="FFFFFF"/>
                </a:solidFill>
                <a:latin typeface="Tahoma"/>
                <a:cs typeface="Tahoma"/>
              </a:rPr>
              <a:t>more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effective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learning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outcomes.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3908659" y="3726967"/>
            <a:ext cx="4048125" cy="95250"/>
          </a:xfrm>
          <a:custGeom>
            <a:avLst/>
            <a:gdLst/>
            <a:ahLst/>
            <a:cxnLst/>
            <a:rect l="l" t="t" r="r" b="b"/>
            <a:pathLst>
              <a:path w="4048125" h="95250">
                <a:moveTo>
                  <a:pt x="4048125" y="0"/>
                </a:moveTo>
                <a:lnTo>
                  <a:pt x="0" y="0"/>
                </a:lnTo>
                <a:lnTo>
                  <a:pt x="0" y="95250"/>
                </a:lnTo>
                <a:lnTo>
                  <a:pt x="4048125" y="95250"/>
                </a:lnTo>
                <a:lnTo>
                  <a:pt x="404812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566035" cy="2669540"/>
          </a:xfrm>
          <a:custGeom>
            <a:avLst/>
            <a:gdLst/>
            <a:ahLst/>
            <a:cxnLst/>
            <a:rect l="l" t="t" r="r" b="b"/>
            <a:pathLst>
              <a:path w="2566035" h="2669540">
                <a:moveTo>
                  <a:pt x="1634962" y="0"/>
                </a:moveTo>
                <a:lnTo>
                  <a:pt x="19855" y="0"/>
                </a:lnTo>
                <a:lnTo>
                  <a:pt x="0" y="19855"/>
                </a:lnTo>
                <a:lnTo>
                  <a:pt x="0" y="1841659"/>
                </a:lnTo>
                <a:lnTo>
                  <a:pt x="827410" y="2669069"/>
                </a:lnTo>
                <a:lnTo>
                  <a:pt x="2565717" y="930757"/>
                </a:lnTo>
                <a:lnTo>
                  <a:pt x="1634962" y="0"/>
                </a:lnTo>
                <a:close/>
              </a:path>
            </a:pathLst>
          </a:custGeom>
          <a:solidFill>
            <a:srgbClr val="484C6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7548245" cy="10287000"/>
            <a:chOff x="0" y="0"/>
            <a:chExt cx="7548245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989096" y="6364938"/>
              <a:ext cx="6448425" cy="3922395"/>
            </a:xfrm>
            <a:custGeom>
              <a:avLst/>
              <a:gdLst/>
              <a:ahLst/>
              <a:cxnLst/>
              <a:rect l="l" t="t" r="r" b="b"/>
              <a:pathLst>
                <a:path w="6448425" h="3922395">
                  <a:moveTo>
                    <a:pt x="3225459" y="0"/>
                  </a:moveTo>
                  <a:lnTo>
                    <a:pt x="0" y="3224209"/>
                  </a:lnTo>
                  <a:lnTo>
                    <a:pt x="698125" y="3922064"/>
                  </a:lnTo>
                  <a:lnTo>
                    <a:pt x="5750843" y="3922064"/>
                  </a:lnTo>
                  <a:lnTo>
                    <a:pt x="6448424" y="3224204"/>
                  </a:lnTo>
                  <a:lnTo>
                    <a:pt x="3225459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2994940"/>
              <a:ext cx="4050029" cy="6448425"/>
            </a:xfrm>
            <a:custGeom>
              <a:avLst/>
              <a:gdLst/>
              <a:ahLst/>
              <a:cxnLst/>
              <a:rect l="l" t="t" r="r" b="b"/>
              <a:pathLst>
                <a:path w="4050029" h="6448425">
                  <a:moveTo>
                    <a:pt x="825817" y="0"/>
                  </a:moveTo>
                  <a:lnTo>
                    <a:pt x="0" y="826136"/>
                  </a:lnTo>
                  <a:lnTo>
                    <a:pt x="0" y="5622923"/>
                  </a:lnTo>
                  <a:lnTo>
                    <a:pt x="825817" y="6448420"/>
                  </a:lnTo>
                  <a:lnTo>
                    <a:pt x="4050029" y="3225456"/>
                  </a:lnTo>
                  <a:lnTo>
                    <a:pt x="825817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796" y="0"/>
              <a:ext cx="6372131" cy="60494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15451" y="1143787"/>
            <a:ext cx="8608695" cy="69977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400" spc="155"/>
              <a:t>Benefits</a:t>
            </a:r>
            <a:r>
              <a:rPr dirty="0" sz="4400" spc="35"/>
              <a:t> </a:t>
            </a:r>
            <a:r>
              <a:rPr dirty="0" sz="4400" spc="170"/>
              <a:t>of</a:t>
            </a:r>
            <a:r>
              <a:rPr dirty="0" sz="4400" spc="35"/>
              <a:t> </a:t>
            </a:r>
            <a:r>
              <a:rPr dirty="0" sz="4400" spc="100"/>
              <a:t>Professional</a:t>
            </a:r>
            <a:r>
              <a:rPr dirty="0" sz="4400" spc="35"/>
              <a:t> </a:t>
            </a:r>
            <a:r>
              <a:rPr dirty="0" sz="4400" spc="-10"/>
              <a:t>Learning</a:t>
            </a:r>
            <a:endParaRPr sz="4400"/>
          </a:p>
        </p:txBody>
      </p:sp>
      <p:sp>
        <p:nvSpPr>
          <p:cNvPr id="8" name="object 8" descr=""/>
          <p:cNvSpPr/>
          <p:nvPr/>
        </p:nvSpPr>
        <p:spPr>
          <a:xfrm>
            <a:off x="8737828" y="276054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59" y="21018"/>
                </a:lnTo>
                <a:lnTo>
                  <a:pt x="70002" y="393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5989"/>
                </a:lnTo>
                <a:lnTo>
                  <a:pt x="15252" y="102819"/>
                </a:lnTo>
                <a:lnTo>
                  <a:pt x="53809" y="123431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72"/>
                </a:lnTo>
                <a:lnTo>
                  <a:pt x="123418" y="70002"/>
                </a:lnTo>
                <a:lnTo>
                  <a:pt x="123825" y="65989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737828" y="3579698"/>
            <a:ext cx="123825" cy="124460"/>
          </a:xfrm>
          <a:custGeom>
            <a:avLst/>
            <a:gdLst/>
            <a:ahLst/>
            <a:cxnLst/>
            <a:rect l="l" t="t" r="r" b="b"/>
            <a:pathLst>
              <a:path w="123825" h="124460">
                <a:moveTo>
                  <a:pt x="123825" y="57848"/>
                </a:moveTo>
                <a:lnTo>
                  <a:pt x="108559" y="21018"/>
                </a:lnTo>
                <a:lnTo>
                  <a:pt x="70002" y="393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6001"/>
                </a:lnTo>
                <a:lnTo>
                  <a:pt x="15252" y="102831"/>
                </a:lnTo>
                <a:lnTo>
                  <a:pt x="53809" y="123431"/>
                </a:lnTo>
                <a:lnTo>
                  <a:pt x="57848" y="123837"/>
                </a:lnTo>
                <a:lnTo>
                  <a:pt x="65976" y="123837"/>
                </a:lnTo>
                <a:lnTo>
                  <a:pt x="102819" y="108572"/>
                </a:lnTo>
                <a:lnTo>
                  <a:pt x="123418" y="70002"/>
                </a:lnTo>
                <a:lnTo>
                  <a:pt x="123825" y="66001"/>
                </a:lnTo>
                <a:lnTo>
                  <a:pt x="123825" y="61925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737828" y="4408385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35"/>
                </a:moveTo>
                <a:lnTo>
                  <a:pt x="108559" y="21005"/>
                </a:lnTo>
                <a:lnTo>
                  <a:pt x="70002" y="381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52"/>
                </a:lnTo>
                <a:lnTo>
                  <a:pt x="393" y="53809"/>
                </a:lnTo>
                <a:lnTo>
                  <a:pt x="0" y="57835"/>
                </a:lnTo>
                <a:lnTo>
                  <a:pt x="0" y="65989"/>
                </a:lnTo>
                <a:lnTo>
                  <a:pt x="15252" y="102819"/>
                </a:lnTo>
                <a:lnTo>
                  <a:pt x="53809" y="123418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59"/>
                </a:lnTo>
                <a:lnTo>
                  <a:pt x="123418" y="69989"/>
                </a:lnTo>
                <a:lnTo>
                  <a:pt x="123825" y="65989"/>
                </a:lnTo>
                <a:lnTo>
                  <a:pt x="123825" y="61912"/>
                </a:lnTo>
                <a:lnTo>
                  <a:pt x="123825" y="5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8737828" y="5227523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23825" y="57848"/>
                </a:moveTo>
                <a:lnTo>
                  <a:pt x="108559" y="21018"/>
                </a:lnTo>
                <a:lnTo>
                  <a:pt x="70002" y="393"/>
                </a:lnTo>
                <a:lnTo>
                  <a:pt x="65976" y="0"/>
                </a:lnTo>
                <a:lnTo>
                  <a:pt x="57848" y="0"/>
                </a:lnTo>
                <a:lnTo>
                  <a:pt x="21005" y="15265"/>
                </a:lnTo>
                <a:lnTo>
                  <a:pt x="393" y="53822"/>
                </a:lnTo>
                <a:lnTo>
                  <a:pt x="0" y="57848"/>
                </a:lnTo>
                <a:lnTo>
                  <a:pt x="0" y="65989"/>
                </a:lnTo>
                <a:lnTo>
                  <a:pt x="15252" y="102819"/>
                </a:lnTo>
                <a:lnTo>
                  <a:pt x="53809" y="123431"/>
                </a:lnTo>
                <a:lnTo>
                  <a:pt x="57848" y="123825"/>
                </a:lnTo>
                <a:lnTo>
                  <a:pt x="65976" y="123825"/>
                </a:lnTo>
                <a:lnTo>
                  <a:pt x="102819" y="108572"/>
                </a:lnTo>
                <a:lnTo>
                  <a:pt x="123418" y="70002"/>
                </a:lnTo>
                <a:lnTo>
                  <a:pt x="123825" y="65989"/>
                </a:lnTo>
                <a:lnTo>
                  <a:pt x="123825" y="61912"/>
                </a:lnTo>
                <a:lnTo>
                  <a:pt x="123825" y="5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9031706" y="2585923"/>
            <a:ext cx="6496685" cy="3313429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215"/>
              </a:spcBef>
            </a:pP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Customization</a:t>
            </a:r>
            <a:r>
              <a:rPr dirty="0" sz="27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10">
                <a:solidFill>
                  <a:srgbClr val="FFFFFF"/>
                </a:solidFill>
                <a:latin typeface="Tahoma"/>
                <a:cs typeface="Tahoma"/>
              </a:rPr>
              <a:t>match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unique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teaching </a:t>
            </a:r>
            <a:r>
              <a:rPr dirty="0" sz="2700" spc="-10">
                <a:solidFill>
                  <a:srgbClr val="FFFFFF"/>
                </a:solidFill>
                <a:latin typeface="Tahoma"/>
                <a:cs typeface="Tahoma"/>
              </a:rPr>
              <a:t>styles.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ts val="3105"/>
              </a:lnSpc>
            </a:pPr>
            <a:r>
              <a:rPr dirty="0" sz="2700" spc="75">
                <a:solidFill>
                  <a:srgbClr val="FFFFFF"/>
                </a:solidFill>
                <a:latin typeface="Tahoma"/>
                <a:cs typeface="Tahoma"/>
              </a:rPr>
              <a:t>Sustainability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leading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0">
                <a:solidFill>
                  <a:srgbClr val="FFFFFF"/>
                </a:solidFill>
                <a:latin typeface="Tahoma"/>
                <a:cs typeface="Tahoma"/>
              </a:rPr>
              <a:t>long-</a:t>
            </a: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lasting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ts val="3229"/>
              </a:lnSpc>
            </a:pP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changes.</a:t>
            </a:r>
            <a:endParaRPr sz="2700">
              <a:latin typeface="Tahoma"/>
              <a:cs typeface="Tahoma"/>
            </a:endParaRPr>
          </a:p>
          <a:p>
            <a:pPr marL="12700" marR="889635">
              <a:lnSpc>
                <a:spcPts val="3229"/>
              </a:lnSpc>
              <a:spcBef>
                <a:spcPts val="175"/>
              </a:spcBef>
            </a:pP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Collaboration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through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Professional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Learning</a:t>
            </a:r>
            <a:r>
              <a:rPr dirty="0" sz="27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communities.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ts val="3105"/>
              </a:lnSpc>
            </a:pP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Improved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student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10">
                <a:solidFill>
                  <a:srgbClr val="FFFFFF"/>
                </a:solidFill>
                <a:latin typeface="Tahoma"/>
                <a:cs typeface="Tahoma"/>
              </a:rPr>
              <a:t>outcomes</a:t>
            </a:r>
            <a:r>
              <a:rPr dirty="0" sz="2700" spc="-1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ahoma"/>
                <a:cs typeface="Tahoma"/>
              </a:rPr>
              <a:t>meeting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ts val="3229"/>
              </a:lnSpc>
            </a:pPr>
            <a:r>
              <a:rPr dirty="0" sz="2700" spc="80">
                <a:solidFill>
                  <a:srgbClr val="FFFFFF"/>
                </a:solidFill>
                <a:latin typeface="Tahoma"/>
                <a:cs typeface="Tahoma"/>
              </a:rPr>
              <a:t>diverse</a:t>
            </a:r>
            <a:r>
              <a:rPr dirty="0" sz="27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learner</a:t>
            </a:r>
            <a:r>
              <a:rPr dirty="0" sz="2700" spc="-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needs.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8588502" y="2182774"/>
            <a:ext cx="3571875" cy="95250"/>
          </a:xfrm>
          <a:custGeom>
            <a:avLst/>
            <a:gdLst/>
            <a:ahLst/>
            <a:cxnLst/>
            <a:rect l="l" t="t" r="r" b="b"/>
            <a:pathLst>
              <a:path w="3571875" h="95250">
                <a:moveTo>
                  <a:pt x="3571875" y="0"/>
                </a:moveTo>
                <a:lnTo>
                  <a:pt x="0" y="0"/>
                </a:lnTo>
                <a:lnTo>
                  <a:pt x="0" y="95250"/>
                </a:lnTo>
                <a:lnTo>
                  <a:pt x="3571875" y="95250"/>
                </a:lnTo>
                <a:lnTo>
                  <a:pt x="357187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667504" y="0"/>
            <a:ext cx="7620634" cy="5420995"/>
            <a:chOff x="10667504" y="0"/>
            <a:chExt cx="7620634" cy="5420995"/>
          </a:xfrm>
        </p:grpSpPr>
        <p:sp>
          <p:nvSpPr>
            <p:cNvPr id="3" name="object 3" descr=""/>
            <p:cNvSpPr/>
            <p:nvPr/>
          </p:nvSpPr>
          <p:spPr>
            <a:xfrm>
              <a:off x="11205261" y="12"/>
              <a:ext cx="7082790" cy="5093970"/>
            </a:xfrm>
            <a:custGeom>
              <a:avLst/>
              <a:gdLst/>
              <a:ahLst/>
              <a:cxnLst/>
              <a:rect l="l" t="t" r="r" b="b"/>
              <a:pathLst>
                <a:path w="7082790" h="5093970">
                  <a:moveTo>
                    <a:pt x="2938856" y="3168294"/>
                  </a:moveTo>
                  <a:lnTo>
                    <a:pt x="1738312" y="1965236"/>
                  </a:lnTo>
                  <a:lnTo>
                    <a:pt x="0" y="3703548"/>
                  </a:lnTo>
                  <a:lnTo>
                    <a:pt x="1200556" y="4906607"/>
                  </a:lnTo>
                  <a:lnTo>
                    <a:pt x="2938856" y="3168294"/>
                  </a:lnTo>
                  <a:close/>
                </a:path>
                <a:path w="7082790" h="5093970">
                  <a:moveTo>
                    <a:pt x="7082688" y="558761"/>
                  </a:moveTo>
                  <a:lnTo>
                    <a:pt x="6523939" y="0"/>
                  </a:lnTo>
                  <a:lnTo>
                    <a:pt x="3813937" y="0"/>
                  </a:lnTo>
                  <a:lnTo>
                    <a:pt x="1944687" y="1869211"/>
                  </a:lnTo>
                  <a:lnTo>
                    <a:pt x="5168963" y="5093424"/>
                  </a:lnTo>
                  <a:lnTo>
                    <a:pt x="7082688" y="3179661"/>
                  </a:lnTo>
                  <a:lnTo>
                    <a:pt x="7082688" y="558761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667504" y="1429994"/>
              <a:ext cx="2371090" cy="2371725"/>
            </a:xfrm>
            <a:custGeom>
              <a:avLst/>
              <a:gdLst/>
              <a:ahLst/>
              <a:cxnLst/>
              <a:rect l="l" t="t" r="r" b="b"/>
              <a:pathLst>
                <a:path w="2371090" h="2371725">
                  <a:moveTo>
                    <a:pt x="1738312" y="0"/>
                  </a:moveTo>
                  <a:lnTo>
                    <a:pt x="0" y="1738312"/>
                  </a:lnTo>
                  <a:lnTo>
                    <a:pt x="632790" y="2371115"/>
                  </a:lnTo>
                  <a:lnTo>
                    <a:pt x="2371077" y="630301"/>
                  </a:lnTo>
                  <a:lnTo>
                    <a:pt x="1738312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535017" y="3474668"/>
              <a:ext cx="1753235" cy="1946275"/>
            </a:xfrm>
            <a:custGeom>
              <a:avLst/>
              <a:gdLst/>
              <a:ahLst/>
              <a:cxnLst/>
              <a:rect l="l" t="t" r="r" b="b"/>
              <a:pathLst>
                <a:path w="1753234" h="1946275">
                  <a:moveTo>
                    <a:pt x="1752993" y="0"/>
                  </a:moveTo>
                  <a:lnTo>
                    <a:pt x="0" y="1751458"/>
                  </a:lnTo>
                  <a:lnTo>
                    <a:pt x="194690" y="1946187"/>
                  </a:lnTo>
                  <a:lnTo>
                    <a:pt x="1752993" y="386511"/>
                  </a:lnTo>
                  <a:lnTo>
                    <a:pt x="1752993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0" y="4062768"/>
            <a:ext cx="4617085" cy="6224270"/>
            <a:chOff x="0" y="4062768"/>
            <a:chExt cx="4617085" cy="6224270"/>
          </a:xfrm>
        </p:grpSpPr>
        <p:sp>
          <p:nvSpPr>
            <p:cNvPr id="7" name="object 7" descr=""/>
            <p:cNvSpPr/>
            <p:nvPr/>
          </p:nvSpPr>
          <p:spPr>
            <a:xfrm>
              <a:off x="0" y="6801869"/>
              <a:ext cx="4617085" cy="3485515"/>
            </a:xfrm>
            <a:custGeom>
              <a:avLst/>
              <a:gdLst/>
              <a:ahLst/>
              <a:cxnLst/>
              <a:rect l="l" t="t" r="r" b="b"/>
              <a:pathLst>
                <a:path w="4617085" h="3485515">
                  <a:moveTo>
                    <a:pt x="1392348" y="0"/>
                  </a:moveTo>
                  <a:lnTo>
                    <a:pt x="0" y="1391810"/>
                  </a:lnTo>
                  <a:lnTo>
                    <a:pt x="0" y="3485133"/>
                  </a:lnTo>
                  <a:lnTo>
                    <a:pt x="4354490" y="3485133"/>
                  </a:lnTo>
                  <a:lnTo>
                    <a:pt x="4616564" y="3222958"/>
                  </a:lnTo>
                  <a:lnTo>
                    <a:pt x="1392348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4062768"/>
              <a:ext cx="1925955" cy="3851910"/>
            </a:xfrm>
            <a:custGeom>
              <a:avLst/>
              <a:gdLst/>
              <a:ahLst/>
              <a:cxnLst/>
              <a:rect l="l" t="t" r="r" b="b"/>
              <a:pathLst>
                <a:path w="1925955" h="3851909">
                  <a:moveTo>
                    <a:pt x="0" y="0"/>
                  </a:moveTo>
                  <a:lnTo>
                    <a:pt x="0" y="3851855"/>
                  </a:lnTo>
                  <a:lnTo>
                    <a:pt x="1925929" y="1925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2609" y="2200173"/>
            <a:ext cx="8556625" cy="1261745"/>
          </a:xfrm>
          <a:prstGeom prst="rect"/>
        </p:spPr>
        <p:txBody>
          <a:bodyPr wrap="square" lIns="0" tIns="124460" rIns="0" bIns="0" rtlCol="0" vert="horz">
            <a:spAutoFit/>
          </a:bodyPr>
          <a:lstStyle/>
          <a:p>
            <a:pPr marL="1466215" marR="5080" indent="-1454150">
              <a:lnSpc>
                <a:spcPts val="4430"/>
              </a:lnSpc>
              <a:spcBef>
                <a:spcPts val="980"/>
              </a:spcBef>
            </a:pPr>
            <a:r>
              <a:rPr dirty="0" sz="4400" spc="150"/>
              <a:t>5</a:t>
            </a:r>
            <a:r>
              <a:rPr dirty="0" sz="4400" spc="35"/>
              <a:t> </a:t>
            </a:r>
            <a:r>
              <a:rPr dirty="0" sz="4400" spc="80"/>
              <a:t>Effective</a:t>
            </a:r>
            <a:r>
              <a:rPr dirty="0" sz="4400" spc="35"/>
              <a:t> </a:t>
            </a:r>
            <a:r>
              <a:rPr dirty="0" sz="4400" spc="95"/>
              <a:t>Principles</a:t>
            </a:r>
            <a:r>
              <a:rPr dirty="0" sz="4400" spc="35"/>
              <a:t> </a:t>
            </a:r>
            <a:r>
              <a:rPr dirty="0" sz="4400" spc="170"/>
              <a:t>of</a:t>
            </a:r>
            <a:r>
              <a:rPr dirty="0" sz="4400" spc="35"/>
              <a:t> </a:t>
            </a:r>
            <a:r>
              <a:rPr dirty="0" sz="4400" spc="70"/>
              <a:t>Effective </a:t>
            </a:r>
            <a:r>
              <a:rPr dirty="0" sz="4400" spc="100"/>
              <a:t>Professional</a:t>
            </a:r>
            <a:r>
              <a:rPr dirty="0" sz="4400" spc="25"/>
              <a:t> </a:t>
            </a:r>
            <a:r>
              <a:rPr dirty="0" sz="4400" spc="-10"/>
              <a:t>Learning</a:t>
            </a:r>
            <a:endParaRPr sz="4400"/>
          </a:p>
        </p:txBody>
      </p:sp>
      <p:sp>
        <p:nvSpPr>
          <p:cNvPr id="10" name="object 10" descr=""/>
          <p:cNvSpPr txBox="1"/>
          <p:nvPr/>
        </p:nvSpPr>
        <p:spPr>
          <a:xfrm>
            <a:off x="3161503" y="3933049"/>
            <a:ext cx="3816985" cy="3050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437515" marR="430530" indent="635">
              <a:lnSpc>
                <a:spcPct val="100200"/>
              </a:lnSpc>
              <a:spcBef>
                <a:spcPts val="114"/>
              </a:spcBef>
            </a:pPr>
            <a:r>
              <a:rPr dirty="0" sz="3950" spc="-10">
                <a:solidFill>
                  <a:srgbClr val="FFFFFF"/>
                </a:solidFill>
                <a:latin typeface="Verdana"/>
                <a:cs typeface="Verdana"/>
              </a:rPr>
              <a:t>Duration Support </a:t>
            </a:r>
            <a:r>
              <a:rPr dirty="0" sz="3950" spc="-185">
                <a:solidFill>
                  <a:srgbClr val="FFFFFF"/>
                </a:solidFill>
                <a:latin typeface="Verdana"/>
                <a:cs typeface="Verdana"/>
              </a:rPr>
              <a:t>Engagement </a:t>
            </a:r>
            <a:r>
              <a:rPr dirty="0" sz="3950" spc="-10">
                <a:solidFill>
                  <a:srgbClr val="FFFFFF"/>
                </a:solidFill>
                <a:latin typeface="Verdana"/>
                <a:cs typeface="Verdana"/>
              </a:rPr>
              <a:t>Model</a:t>
            </a:r>
            <a:endParaRPr sz="3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dirty="0" sz="3950" spc="-145">
                <a:solidFill>
                  <a:srgbClr val="FFFFFF"/>
                </a:solidFill>
                <a:latin typeface="Verdana"/>
                <a:cs typeface="Verdana"/>
              </a:rPr>
              <a:t>Content</a:t>
            </a:r>
            <a:r>
              <a:rPr dirty="0" sz="3950" spc="-3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950" spc="-120">
                <a:solidFill>
                  <a:srgbClr val="FFFFFF"/>
                </a:solidFill>
                <a:latin typeface="Verdana"/>
                <a:cs typeface="Verdana"/>
              </a:rPr>
              <a:t>Specific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3046666" y="3650094"/>
            <a:ext cx="4048125" cy="95250"/>
          </a:xfrm>
          <a:custGeom>
            <a:avLst/>
            <a:gdLst/>
            <a:ahLst/>
            <a:cxnLst/>
            <a:rect l="l" t="t" r="r" b="b"/>
            <a:pathLst>
              <a:path w="4048125" h="95250">
                <a:moveTo>
                  <a:pt x="4048125" y="0"/>
                </a:moveTo>
                <a:lnTo>
                  <a:pt x="0" y="0"/>
                </a:lnTo>
                <a:lnTo>
                  <a:pt x="0" y="95250"/>
                </a:lnTo>
                <a:lnTo>
                  <a:pt x="4048125" y="95250"/>
                </a:lnTo>
                <a:lnTo>
                  <a:pt x="404812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2751" y="3321647"/>
            <a:ext cx="6372161" cy="63721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667504" y="0"/>
            <a:ext cx="7620634" cy="5420995"/>
            <a:chOff x="10667504" y="0"/>
            <a:chExt cx="7620634" cy="5420995"/>
          </a:xfrm>
        </p:grpSpPr>
        <p:sp>
          <p:nvSpPr>
            <p:cNvPr id="3" name="object 3" descr=""/>
            <p:cNvSpPr/>
            <p:nvPr/>
          </p:nvSpPr>
          <p:spPr>
            <a:xfrm>
              <a:off x="11205261" y="12"/>
              <a:ext cx="7082790" cy="5093970"/>
            </a:xfrm>
            <a:custGeom>
              <a:avLst/>
              <a:gdLst/>
              <a:ahLst/>
              <a:cxnLst/>
              <a:rect l="l" t="t" r="r" b="b"/>
              <a:pathLst>
                <a:path w="7082790" h="5093970">
                  <a:moveTo>
                    <a:pt x="2938856" y="3168294"/>
                  </a:moveTo>
                  <a:lnTo>
                    <a:pt x="1738312" y="1965236"/>
                  </a:lnTo>
                  <a:lnTo>
                    <a:pt x="0" y="3703548"/>
                  </a:lnTo>
                  <a:lnTo>
                    <a:pt x="1200556" y="4906607"/>
                  </a:lnTo>
                  <a:lnTo>
                    <a:pt x="2938856" y="3168294"/>
                  </a:lnTo>
                  <a:close/>
                </a:path>
                <a:path w="7082790" h="5093970">
                  <a:moveTo>
                    <a:pt x="7082688" y="558761"/>
                  </a:moveTo>
                  <a:lnTo>
                    <a:pt x="6523939" y="0"/>
                  </a:lnTo>
                  <a:lnTo>
                    <a:pt x="3813937" y="0"/>
                  </a:lnTo>
                  <a:lnTo>
                    <a:pt x="1944687" y="1869211"/>
                  </a:lnTo>
                  <a:lnTo>
                    <a:pt x="5168963" y="5093424"/>
                  </a:lnTo>
                  <a:lnTo>
                    <a:pt x="7082688" y="3179661"/>
                  </a:lnTo>
                  <a:lnTo>
                    <a:pt x="7082688" y="558761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667504" y="1429994"/>
              <a:ext cx="2371090" cy="2371725"/>
            </a:xfrm>
            <a:custGeom>
              <a:avLst/>
              <a:gdLst/>
              <a:ahLst/>
              <a:cxnLst/>
              <a:rect l="l" t="t" r="r" b="b"/>
              <a:pathLst>
                <a:path w="2371090" h="2371725">
                  <a:moveTo>
                    <a:pt x="1738312" y="0"/>
                  </a:moveTo>
                  <a:lnTo>
                    <a:pt x="0" y="1738312"/>
                  </a:lnTo>
                  <a:lnTo>
                    <a:pt x="632790" y="2371115"/>
                  </a:lnTo>
                  <a:lnTo>
                    <a:pt x="2371077" y="630301"/>
                  </a:lnTo>
                  <a:lnTo>
                    <a:pt x="1738312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535017" y="3474668"/>
              <a:ext cx="1753235" cy="1946275"/>
            </a:xfrm>
            <a:custGeom>
              <a:avLst/>
              <a:gdLst/>
              <a:ahLst/>
              <a:cxnLst/>
              <a:rect l="l" t="t" r="r" b="b"/>
              <a:pathLst>
                <a:path w="1753234" h="1946275">
                  <a:moveTo>
                    <a:pt x="1752993" y="0"/>
                  </a:moveTo>
                  <a:lnTo>
                    <a:pt x="0" y="1751458"/>
                  </a:lnTo>
                  <a:lnTo>
                    <a:pt x="194690" y="1946187"/>
                  </a:lnTo>
                  <a:lnTo>
                    <a:pt x="1752993" y="386511"/>
                  </a:lnTo>
                  <a:lnTo>
                    <a:pt x="1752993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0" y="4062768"/>
            <a:ext cx="4617085" cy="6224270"/>
            <a:chOff x="0" y="4062768"/>
            <a:chExt cx="4617085" cy="6224270"/>
          </a:xfrm>
        </p:grpSpPr>
        <p:sp>
          <p:nvSpPr>
            <p:cNvPr id="7" name="object 7" descr=""/>
            <p:cNvSpPr/>
            <p:nvPr/>
          </p:nvSpPr>
          <p:spPr>
            <a:xfrm>
              <a:off x="0" y="6801869"/>
              <a:ext cx="4617085" cy="3485515"/>
            </a:xfrm>
            <a:custGeom>
              <a:avLst/>
              <a:gdLst/>
              <a:ahLst/>
              <a:cxnLst/>
              <a:rect l="l" t="t" r="r" b="b"/>
              <a:pathLst>
                <a:path w="4617085" h="3485515">
                  <a:moveTo>
                    <a:pt x="1392348" y="0"/>
                  </a:moveTo>
                  <a:lnTo>
                    <a:pt x="0" y="1391810"/>
                  </a:lnTo>
                  <a:lnTo>
                    <a:pt x="0" y="3485133"/>
                  </a:lnTo>
                  <a:lnTo>
                    <a:pt x="4354490" y="3485133"/>
                  </a:lnTo>
                  <a:lnTo>
                    <a:pt x="4616564" y="3222958"/>
                  </a:lnTo>
                  <a:lnTo>
                    <a:pt x="1392348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4062768"/>
              <a:ext cx="1925955" cy="3851910"/>
            </a:xfrm>
            <a:custGeom>
              <a:avLst/>
              <a:gdLst/>
              <a:ahLst/>
              <a:cxnLst/>
              <a:rect l="l" t="t" r="r" b="b"/>
              <a:pathLst>
                <a:path w="1925955" h="3851909">
                  <a:moveTo>
                    <a:pt x="0" y="0"/>
                  </a:moveTo>
                  <a:lnTo>
                    <a:pt x="0" y="3851855"/>
                  </a:lnTo>
                  <a:lnTo>
                    <a:pt x="1925929" y="1925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5969635">
              <a:lnSpc>
                <a:spcPct val="100000"/>
              </a:lnSpc>
              <a:spcBef>
                <a:spcPts val="125"/>
              </a:spcBef>
            </a:pPr>
            <a:r>
              <a:rPr dirty="0" sz="5300" spc="120"/>
              <a:t>Duration</a:t>
            </a:r>
            <a:endParaRPr sz="5300"/>
          </a:p>
        </p:txBody>
      </p:sp>
      <p:sp>
        <p:nvSpPr>
          <p:cNvPr id="10" name="object 10" descr=""/>
          <p:cNvSpPr txBox="1"/>
          <p:nvPr/>
        </p:nvSpPr>
        <p:spPr>
          <a:xfrm>
            <a:off x="4053820" y="3914000"/>
            <a:ext cx="5574030" cy="2903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644525">
              <a:lnSpc>
                <a:spcPct val="100000"/>
              </a:lnSpc>
              <a:spcBef>
                <a:spcPts val="100"/>
              </a:spcBef>
            </a:pPr>
            <a:r>
              <a:rPr dirty="0" sz="2700" spc="-114">
                <a:solidFill>
                  <a:srgbClr val="FFFFFF"/>
                </a:solidFill>
                <a:latin typeface="Verdana"/>
                <a:cs typeface="Verdana"/>
              </a:rPr>
              <a:t>Ensure</a:t>
            </a:r>
            <a:r>
              <a:rPr dirty="0" sz="27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FFFFFF"/>
                </a:solidFill>
                <a:latin typeface="Verdana"/>
                <a:cs typeface="Verdana"/>
              </a:rPr>
              <a:t>professional</a:t>
            </a:r>
            <a:r>
              <a:rPr dirty="0" sz="27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learning</a:t>
            </a:r>
            <a:r>
              <a:rPr dirty="0" sz="27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substantial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9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FFFFFF"/>
                </a:solidFill>
                <a:latin typeface="Verdana"/>
                <a:cs typeface="Verdana"/>
              </a:rPr>
              <a:t>continuous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dirty="0" sz="2700" spc="-95">
                <a:solidFill>
                  <a:srgbClr val="FFFFFF"/>
                </a:solidFill>
                <a:latin typeface="Verdana"/>
                <a:cs typeface="Verdana"/>
              </a:rPr>
              <a:t>provide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ample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4">
                <a:solidFill>
                  <a:srgbClr val="FFFFFF"/>
                </a:solidFill>
                <a:latin typeface="Verdana"/>
                <a:cs typeface="Verdana"/>
              </a:rPr>
              <a:t>time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Verdana"/>
                <a:cs typeface="Verdana"/>
              </a:rPr>
              <a:t>teachers</a:t>
            </a:r>
            <a:r>
              <a:rPr dirty="0" sz="27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dirty="0" sz="2700" spc="-120">
                <a:solidFill>
                  <a:srgbClr val="FFFFFF"/>
                </a:solidFill>
                <a:latin typeface="Verdana"/>
                <a:cs typeface="Verdana"/>
              </a:rPr>
              <a:t>master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0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30">
                <a:solidFill>
                  <a:srgbClr val="FFFFFF"/>
                </a:solidFill>
                <a:latin typeface="Verdana"/>
                <a:cs typeface="Verdana"/>
              </a:rPr>
              <a:t>strategies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9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Verdana"/>
                <a:cs typeface="Verdana"/>
              </a:rPr>
              <a:t>tackle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implementation</a:t>
            </a:r>
            <a:r>
              <a:rPr dirty="0" sz="2700" spc="-1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Verdana"/>
                <a:cs typeface="Verdana"/>
              </a:rPr>
              <a:t>challenges </a:t>
            </a:r>
            <a:r>
              <a:rPr dirty="0" sz="2700" spc="-114">
                <a:solidFill>
                  <a:srgbClr val="FFFFFF"/>
                </a:solidFill>
                <a:latin typeface="Verdana"/>
                <a:cs typeface="Verdana"/>
              </a:rPr>
              <a:t>confidently.</a:t>
            </a:r>
            <a:r>
              <a:rPr dirty="0" sz="27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85">
                <a:solidFill>
                  <a:srgbClr val="FFFFFF"/>
                </a:solidFill>
                <a:latin typeface="Verdana"/>
                <a:cs typeface="Verdana"/>
              </a:rPr>
              <a:t>Continuous</a:t>
            </a:r>
            <a:r>
              <a:rPr dirty="0" sz="27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70">
                <a:solidFill>
                  <a:srgbClr val="FFFFFF"/>
                </a:solidFill>
                <a:latin typeface="Verdana"/>
                <a:cs typeface="Verdana"/>
              </a:rPr>
              <a:t>support</a:t>
            </a:r>
            <a:r>
              <a:rPr dirty="0" sz="2700" spc="-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endParaRPr sz="2700">
              <a:latin typeface="Verdana"/>
              <a:cs typeface="Verdana"/>
            </a:endParaRPr>
          </a:p>
          <a:p>
            <a:pPr algn="r" marR="8890">
              <a:lnSpc>
                <a:spcPts val="3225"/>
              </a:lnSpc>
            </a:pP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essential.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5610047" y="3650094"/>
            <a:ext cx="4048125" cy="95250"/>
          </a:xfrm>
          <a:custGeom>
            <a:avLst/>
            <a:gdLst/>
            <a:ahLst/>
            <a:cxnLst/>
            <a:rect l="l" t="t" r="r" b="b"/>
            <a:pathLst>
              <a:path w="4048125" h="95250">
                <a:moveTo>
                  <a:pt x="4048125" y="0"/>
                </a:moveTo>
                <a:lnTo>
                  <a:pt x="0" y="0"/>
                </a:lnTo>
                <a:lnTo>
                  <a:pt x="0" y="95250"/>
                </a:lnTo>
                <a:lnTo>
                  <a:pt x="4048125" y="95250"/>
                </a:lnTo>
                <a:lnTo>
                  <a:pt x="404812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60531" y="3574242"/>
            <a:ext cx="5016842" cy="62324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89185" y="0"/>
            <a:ext cx="3388360" cy="1694180"/>
          </a:xfrm>
          <a:custGeom>
            <a:avLst/>
            <a:gdLst/>
            <a:ahLst/>
            <a:cxnLst/>
            <a:rect l="l" t="t" r="r" b="b"/>
            <a:pathLst>
              <a:path w="3388359" h="1694180">
                <a:moveTo>
                  <a:pt x="3388258" y="0"/>
                </a:moveTo>
                <a:lnTo>
                  <a:pt x="0" y="0"/>
                </a:lnTo>
                <a:lnTo>
                  <a:pt x="1694129" y="1694129"/>
                </a:lnTo>
                <a:lnTo>
                  <a:pt x="3388258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3157500"/>
            <a:ext cx="1786889" cy="3476625"/>
            <a:chOff x="0" y="3157500"/>
            <a:chExt cx="1786889" cy="3476625"/>
          </a:xfrm>
        </p:grpSpPr>
        <p:sp>
          <p:nvSpPr>
            <p:cNvPr id="4" name="object 4" descr=""/>
            <p:cNvSpPr/>
            <p:nvPr/>
          </p:nvSpPr>
          <p:spPr>
            <a:xfrm>
              <a:off x="0" y="3695256"/>
              <a:ext cx="1786889" cy="2939415"/>
            </a:xfrm>
            <a:custGeom>
              <a:avLst/>
              <a:gdLst/>
              <a:ahLst/>
              <a:cxnLst/>
              <a:rect l="l" t="t" r="r" b="b"/>
              <a:pathLst>
                <a:path w="1786889" h="2939415">
                  <a:moveTo>
                    <a:pt x="586065" y="0"/>
                  </a:moveTo>
                  <a:lnTo>
                    <a:pt x="0" y="586065"/>
                  </a:lnTo>
                  <a:lnTo>
                    <a:pt x="0" y="2890554"/>
                  </a:lnTo>
                  <a:lnTo>
                    <a:pt x="48314" y="2938868"/>
                  </a:lnTo>
                  <a:lnTo>
                    <a:pt x="1786623" y="1200556"/>
                  </a:lnTo>
                  <a:lnTo>
                    <a:pt x="586065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3157500"/>
              <a:ext cx="681355" cy="1314450"/>
            </a:xfrm>
            <a:custGeom>
              <a:avLst/>
              <a:gdLst/>
              <a:ahLst/>
              <a:cxnLst/>
              <a:rect l="l" t="t" r="r" b="b"/>
              <a:pathLst>
                <a:path w="681355" h="1314450">
                  <a:moveTo>
                    <a:pt x="48314" y="0"/>
                  </a:moveTo>
                  <a:lnTo>
                    <a:pt x="0" y="48314"/>
                  </a:lnTo>
                  <a:lnTo>
                    <a:pt x="0" y="1313910"/>
                  </a:lnTo>
                  <a:lnTo>
                    <a:pt x="681107" y="63280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0" y="0"/>
            <a:ext cx="8515985" cy="10288270"/>
            <a:chOff x="0" y="0"/>
            <a:chExt cx="8515985" cy="10288270"/>
          </a:xfrm>
        </p:grpSpPr>
        <p:sp>
          <p:nvSpPr>
            <p:cNvPr id="7" name="object 7" descr=""/>
            <p:cNvSpPr/>
            <p:nvPr/>
          </p:nvSpPr>
          <p:spPr>
            <a:xfrm>
              <a:off x="2067496" y="1714995"/>
              <a:ext cx="6448425" cy="6448425"/>
            </a:xfrm>
            <a:custGeom>
              <a:avLst/>
              <a:gdLst/>
              <a:ahLst/>
              <a:cxnLst/>
              <a:rect l="l" t="t" r="r" b="b"/>
              <a:pathLst>
                <a:path w="6448425" h="6448425">
                  <a:moveTo>
                    <a:pt x="3224212" y="0"/>
                  </a:moveTo>
                  <a:lnTo>
                    <a:pt x="0" y="3225469"/>
                  </a:lnTo>
                  <a:lnTo>
                    <a:pt x="3224212" y="6448425"/>
                  </a:lnTo>
                  <a:lnTo>
                    <a:pt x="6448425" y="3225469"/>
                  </a:lnTo>
                  <a:lnTo>
                    <a:pt x="3224212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477497" y="5512498"/>
              <a:ext cx="2990850" cy="2990850"/>
            </a:xfrm>
            <a:custGeom>
              <a:avLst/>
              <a:gdLst/>
              <a:ahLst/>
              <a:cxnLst/>
              <a:rect l="l" t="t" r="r" b="b"/>
              <a:pathLst>
                <a:path w="2990850" h="2990850">
                  <a:moveTo>
                    <a:pt x="2798622" y="0"/>
                  </a:moveTo>
                  <a:lnTo>
                    <a:pt x="0" y="2796120"/>
                  </a:lnTo>
                  <a:lnTo>
                    <a:pt x="194729" y="2990850"/>
                  </a:lnTo>
                  <a:lnTo>
                    <a:pt x="2990850" y="192239"/>
                  </a:lnTo>
                  <a:lnTo>
                    <a:pt x="2798622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32019"/>
              <a:ext cx="5320563" cy="505574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753495" cy="461556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477318" y="1035240"/>
            <a:ext cx="2150745" cy="69977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400" spc="100"/>
              <a:t>Support</a:t>
            </a:r>
            <a:endParaRPr sz="4400"/>
          </a:p>
        </p:txBody>
      </p:sp>
      <p:sp>
        <p:nvSpPr>
          <p:cNvPr id="12" name="object 12" descr=""/>
          <p:cNvSpPr txBox="1"/>
          <p:nvPr/>
        </p:nvSpPr>
        <p:spPr>
          <a:xfrm>
            <a:off x="9489225" y="2292421"/>
            <a:ext cx="6657340" cy="166560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195"/>
              </a:spcBef>
            </a:pPr>
            <a:r>
              <a:rPr dirty="0" sz="2700" spc="100">
                <a:solidFill>
                  <a:srgbClr val="FFFFFF"/>
                </a:solidFill>
                <a:latin typeface="Trebuchet MS"/>
                <a:cs typeface="Trebuchet MS"/>
              </a:rPr>
              <a:t>Support</a:t>
            </a:r>
            <a:r>
              <a:rPr dirty="0" sz="27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70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27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700" spc="50">
                <a:solidFill>
                  <a:srgbClr val="FFFFFF"/>
                </a:solidFill>
                <a:latin typeface="Trebuchet MS"/>
                <a:cs typeface="Trebuchet MS"/>
              </a:rPr>
              <a:t>teachers</a:t>
            </a:r>
            <a:r>
              <a:rPr dirty="0" sz="27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700" spc="85">
                <a:solidFill>
                  <a:srgbClr val="FFFFFF"/>
                </a:solidFill>
                <a:latin typeface="Trebuchet MS"/>
                <a:cs typeface="Trebuchet MS"/>
              </a:rPr>
              <a:t>during</a:t>
            </a:r>
            <a:r>
              <a:rPr dirty="0" sz="27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implementation</a:t>
            </a:r>
            <a:r>
              <a:rPr dirty="0" sz="27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55">
                <a:solidFill>
                  <a:srgbClr val="FFFFFF"/>
                </a:solidFill>
                <a:latin typeface="Verdana"/>
                <a:cs typeface="Verdana"/>
              </a:rPr>
              <a:t>stage</a:t>
            </a:r>
            <a:r>
              <a:rPr dirty="0" sz="270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dirty="0" sz="27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20">
                <a:solidFill>
                  <a:srgbClr val="FFFFFF"/>
                </a:solidFill>
                <a:latin typeface="Verdana"/>
                <a:cs typeface="Verdana"/>
              </a:rPr>
              <a:t>essential</a:t>
            </a:r>
            <a:r>
              <a:rPr dirty="0" sz="270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dirty="0" sz="2700" spc="-120">
                <a:solidFill>
                  <a:srgbClr val="FFFFFF"/>
                </a:solidFill>
                <a:latin typeface="Verdana"/>
                <a:cs typeface="Verdana"/>
              </a:rPr>
              <a:t>effectively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0">
                <a:solidFill>
                  <a:srgbClr val="FFFFFF"/>
                </a:solidFill>
                <a:latin typeface="Verdana"/>
                <a:cs typeface="Verdana"/>
              </a:rPr>
              <a:t>address</a:t>
            </a:r>
            <a:r>
              <a:rPr dirty="0" sz="27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9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7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95">
                <a:solidFill>
                  <a:srgbClr val="FFFFFF"/>
                </a:solidFill>
                <a:latin typeface="Verdana"/>
                <a:cs typeface="Verdana"/>
              </a:rPr>
              <a:t>specific</a:t>
            </a:r>
            <a:r>
              <a:rPr dirty="0" sz="27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95">
                <a:solidFill>
                  <a:srgbClr val="FFFFFF"/>
                </a:solidFill>
                <a:latin typeface="Verdana"/>
                <a:cs typeface="Verdana"/>
              </a:rPr>
              <a:t>challenges </a:t>
            </a:r>
            <a:r>
              <a:rPr dirty="0" sz="2700" spc="-5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30">
                <a:solidFill>
                  <a:srgbClr val="FFFFFF"/>
                </a:solidFill>
                <a:latin typeface="Verdana"/>
                <a:cs typeface="Verdana"/>
              </a:rPr>
              <a:t>changing</a:t>
            </a:r>
            <a:r>
              <a:rPr dirty="0" sz="2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0">
                <a:solidFill>
                  <a:srgbClr val="FFFFFF"/>
                </a:solidFill>
                <a:latin typeface="Verdana"/>
                <a:cs typeface="Verdana"/>
              </a:rPr>
              <a:t>classroom</a:t>
            </a:r>
            <a:r>
              <a:rPr dirty="0" sz="27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Verdana"/>
                <a:cs typeface="Verdana"/>
              </a:rPr>
              <a:t>practice.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447301" y="2009038"/>
            <a:ext cx="3571875" cy="95250"/>
          </a:xfrm>
          <a:custGeom>
            <a:avLst/>
            <a:gdLst/>
            <a:ahLst/>
            <a:cxnLst/>
            <a:rect l="l" t="t" r="r" b="b"/>
            <a:pathLst>
              <a:path w="3571875" h="95250">
                <a:moveTo>
                  <a:pt x="3571875" y="0"/>
                </a:moveTo>
                <a:lnTo>
                  <a:pt x="0" y="0"/>
                </a:lnTo>
                <a:lnTo>
                  <a:pt x="0" y="95250"/>
                </a:lnTo>
                <a:lnTo>
                  <a:pt x="3571875" y="95250"/>
                </a:lnTo>
                <a:lnTo>
                  <a:pt x="357187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640793" y="0"/>
            <a:ext cx="5647690" cy="5734685"/>
            <a:chOff x="12640793" y="0"/>
            <a:chExt cx="5647690" cy="5734685"/>
          </a:xfrm>
        </p:grpSpPr>
        <p:sp>
          <p:nvSpPr>
            <p:cNvPr id="3" name="object 3" descr=""/>
            <p:cNvSpPr/>
            <p:nvPr/>
          </p:nvSpPr>
          <p:spPr>
            <a:xfrm>
              <a:off x="16373092" y="2795257"/>
              <a:ext cx="1915160" cy="2939415"/>
            </a:xfrm>
            <a:custGeom>
              <a:avLst/>
              <a:gdLst/>
              <a:ahLst/>
              <a:cxnLst/>
              <a:rect l="l" t="t" r="r" b="b"/>
              <a:pathLst>
                <a:path w="1915159" h="2939415">
                  <a:moveTo>
                    <a:pt x="1739645" y="0"/>
                  </a:moveTo>
                  <a:lnTo>
                    <a:pt x="0" y="1738312"/>
                  </a:lnTo>
                  <a:lnTo>
                    <a:pt x="1201419" y="2938868"/>
                  </a:lnTo>
                  <a:lnTo>
                    <a:pt x="1914944" y="2225891"/>
                  </a:lnTo>
                  <a:lnTo>
                    <a:pt x="1914944" y="175172"/>
                  </a:lnTo>
                  <a:lnTo>
                    <a:pt x="1739645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2640793" y="12"/>
              <a:ext cx="5647690" cy="4629150"/>
            </a:xfrm>
            <a:custGeom>
              <a:avLst/>
              <a:gdLst/>
              <a:ahLst/>
              <a:cxnLst/>
              <a:rect l="l" t="t" r="r" b="b"/>
              <a:pathLst>
                <a:path w="5647690" h="4629150">
                  <a:moveTo>
                    <a:pt x="5567070" y="2890278"/>
                  </a:moveTo>
                  <a:lnTo>
                    <a:pt x="4936261" y="2257488"/>
                  </a:lnTo>
                  <a:lnTo>
                    <a:pt x="3196742" y="3995801"/>
                  </a:lnTo>
                  <a:lnTo>
                    <a:pt x="3827424" y="4628591"/>
                  </a:lnTo>
                  <a:lnTo>
                    <a:pt x="5567070" y="2890278"/>
                  </a:lnTo>
                  <a:close/>
                </a:path>
                <a:path w="5647690" h="4629150">
                  <a:moveTo>
                    <a:pt x="5647194" y="0"/>
                  </a:moveTo>
                  <a:lnTo>
                    <a:pt x="0" y="0"/>
                  </a:lnTo>
                  <a:lnTo>
                    <a:pt x="3075952" y="3075927"/>
                  </a:lnTo>
                  <a:lnTo>
                    <a:pt x="5647194" y="504634"/>
                  </a:lnTo>
                  <a:lnTo>
                    <a:pt x="5647194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15062452" y="6675004"/>
            <a:ext cx="3225800" cy="3612515"/>
          </a:xfrm>
          <a:custGeom>
            <a:avLst/>
            <a:gdLst/>
            <a:ahLst/>
            <a:cxnLst/>
            <a:rect l="l" t="t" r="r" b="b"/>
            <a:pathLst>
              <a:path w="3225800" h="3612515">
                <a:moveTo>
                  <a:pt x="3224286" y="0"/>
                </a:moveTo>
                <a:lnTo>
                  <a:pt x="0" y="3225457"/>
                </a:lnTo>
                <a:lnTo>
                  <a:pt x="386694" y="3611994"/>
                </a:lnTo>
                <a:lnTo>
                  <a:pt x="3225495" y="3611994"/>
                </a:lnTo>
                <a:lnTo>
                  <a:pt x="3225495" y="1208"/>
                </a:lnTo>
                <a:lnTo>
                  <a:pt x="3224286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11605463" y="815686"/>
            <a:ext cx="6682740" cy="8823325"/>
            <a:chOff x="11605463" y="815686"/>
            <a:chExt cx="6682740" cy="8823325"/>
          </a:xfrm>
        </p:grpSpPr>
        <p:sp>
          <p:nvSpPr>
            <p:cNvPr id="7" name="object 7" descr=""/>
            <p:cNvSpPr/>
            <p:nvPr/>
          </p:nvSpPr>
          <p:spPr>
            <a:xfrm>
              <a:off x="15857473" y="815686"/>
              <a:ext cx="2430780" cy="2623185"/>
            </a:xfrm>
            <a:custGeom>
              <a:avLst/>
              <a:gdLst/>
              <a:ahLst/>
              <a:cxnLst/>
              <a:rect l="l" t="t" r="r" b="b"/>
              <a:pathLst>
                <a:path w="2430780" h="2623185">
                  <a:moveTo>
                    <a:pt x="2430500" y="0"/>
                  </a:moveTo>
                  <a:lnTo>
                    <a:pt x="0" y="2430434"/>
                  </a:lnTo>
                  <a:lnTo>
                    <a:pt x="194817" y="2622661"/>
                  </a:lnTo>
                  <a:lnTo>
                    <a:pt x="2430500" y="386907"/>
                  </a:lnTo>
                  <a:lnTo>
                    <a:pt x="2430500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05463" y="3266262"/>
              <a:ext cx="6372148" cy="637212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02970" y="1014438"/>
            <a:ext cx="3260090" cy="69977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400" spc="85"/>
              <a:t>Engagement</a:t>
            </a:r>
            <a:endParaRPr sz="4400"/>
          </a:p>
        </p:txBody>
      </p:sp>
      <p:sp>
        <p:nvSpPr>
          <p:cNvPr id="10" name="object 10" descr=""/>
          <p:cNvSpPr txBox="1"/>
          <p:nvPr/>
        </p:nvSpPr>
        <p:spPr>
          <a:xfrm>
            <a:off x="3875849" y="2252162"/>
            <a:ext cx="6477000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305">
              <a:lnSpc>
                <a:spcPct val="100000"/>
              </a:lnSpc>
              <a:spcBef>
                <a:spcPts val="100"/>
              </a:spcBef>
            </a:pPr>
            <a:r>
              <a:rPr dirty="0" sz="3000" spc="-130">
                <a:solidFill>
                  <a:srgbClr val="FFFFFF"/>
                </a:solidFill>
                <a:latin typeface="Verdana"/>
                <a:cs typeface="Verdana"/>
              </a:rPr>
              <a:t>Rephrase</a:t>
            </a:r>
            <a:r>
              <a:rPr dirty="0" sz="3000" spc="-2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3000" spc="-2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10">
                <a:solidFill>
                  <a:srgbClr val="FFFFFF"/>
                </a:solidFill>
                <a:latin typeface="Verdana"/>
                <a:cs typeface="Verdana"/>
              </a:rPr>
              <a:t>content</a:t>
            </a:r>
            <a:r>
              <a:rPr dirty="0" sz="3000" spc="-2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7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dirty="0" sz="3000" spc="-2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70">
                <a:solidFill>
                  <a:srgbClr val="FFFFFF"/>
                </a:solidFill>
                <a:latin typeface="Verdana"/>
                <a:cs typeface="Verdana"/>
              </a:rPr>
              <a:t>confidently </a:t>
            </a:r>
            <a:r>
              <a:rPr dirty="0" sz="3000" spc="-145">
                <a:solidFill>
                  <a:srgbClr val="FFFFFF"/>
                </a:solidFill>
                <a:latin typeface="Verdana"/>
                <a:cs typeface="Verdana"/>
              </a:rPr>
              <a:t>involving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20">
                <a:solidFill>
                  <a:srgbClr val="FFFFFF"/>
                </a:solidFill>
                <a:latin typeface="Verdana"/>
                <a:cs typeface="Verdana"/>
              </a:rPr>
              <a:t>teachers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8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3000" spc="-2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Verdana"/>
                <a:cs typeface="Verdana"/>
              </a:rPr>
              <a:t>various </a:t>
            </a:r>
            <a:r>
              <a:rPr dirty="0" sz="3000" spc="-95">
                <a:solidFill>
                  <a:srgbClr val="FFFFFF"/>
                </a:solidFill>
                <a:latin typeface="Verdana"/>
                <a:cs typeface="Verdana"/>
              </a:rPr>
              <a:t>approaches</a:t>
            </a:r>
            <a:r>
              <a:rPr dirty="0" sz="3000" spc="-2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85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65">
                <a:solidFill>
                  <a:srgbClr val="FFFFFF"/>
                </a:solidFill>
                <a:latin typeface="Verdana"/>
                <a:cs typeface="Verdana"/>
              </a:rPr>
              <a:t>actively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75">
                <a:solidFill>
                  <a:srgbClr val="FFFFFF"/>
                </a:solidFill>
                <a:latin typeface="Verdana"/>
                <a:cs typeface="Verdana"/>
              </a:rPr>
              <a:t>engage</a:t>
            </a:r>
            <a:r>
              <a:rPr dirty="0" sz="3000" spc="-2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20">
                <a:solidFill>
                  <a:srgbClr val="FFFFFF"/>
                </a:solidFill>
                <a:latin typeface="Verdana"/>
                <a:cs typeface="Verdana"/>
              </a:rPr>
              <a:t>them </a:t>
            </a:r>
            <a:r>
              <a:rPr dirty="0" sz="3000" spc="-8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3000" spc="-2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Verdana"/>
                <a:cs typeface="Verdana"/>
              </a:rPr>
              <a:t>grasping</a:t>
            </a:r>
            <a:r>
              <a:rPr dirty="0" sz="3000" spc="-2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10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dirty="0" sz="3000" spc="-2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Verdana"/>
                <a:cs typeface="Verdana"/>
              </a:rPr>
              <a:t>concepts,</a:t>
            </a:r>
            <a:r>
              <a:rPr dirty="0" sz="3000" spc="-2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0">
                <a:solidFill>
                  <a:srgbClr val="FFFFFF"/>
                </a:solidFill>
                <a:latin typeface="Verdana"/>
                <a:cs typeface="Verdana"/>
              </a:rPr>
              <a:t>instead</a:t>
            </a:r>
            <a:r>
              <a:rPr dirty="0" sz="3000" spc="-2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3000" spc="-140">
                <a:solidFill>
                  <a:srgbClr val="FFFFFF"/>
                </a:solidFill>
                <a:latin typeface="Verdana"/>
                <a:cs typeface="Verdana"/>
              </a:rPr>
              <a:t>simply</a:t>
            </a:r>
            <a:r>
              <a:rPr dirty="0" sz="3000" spc="-2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20">
                <a:solidFill>
                  <a:srgbClr val="FFFFFF"/>
                </a:solidFill>
                <a:latin typeface="Verdana"/>
                <a:cs typeface="Verdana"/>
              </a:rPr>
              <a:t>presenting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30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Verdana"/>
                <a:cs typeface="Verdana"/>
              </a:rPr>
              <a:t>concepts</a:t>
            </a:r>
            <a:endParaRPr sz="3000">
              <a:latin typeface="Verdana"/>
              <a:cs typeface="Verdana"/>
            </a:endParaRPr>
          </a:p>
          <a:p>
            <a:pPr algn="r" marR="7620">
              <a:lnSpc>
                <a:spcPct val="100000"/>
              </a:lnSpc>
            </a:pPr>
            <a:r>
              <a:rPr dirty="0" sz="3000" spc="-65">
                <a:solidFill>
                  <a:srgbClr val="FFFFFF"/>
                </a:solidFill>
                <a:latin typeface="Verdana"/>
                <a:cs typeface="Verdana"/>
              </a:rPr>
              <a:t>passively.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332880" y="1997786"/>
            <a:ext cx="4048125" cy="95250"/>
          </a:xfrm>
          <a:custGeom>
            <a:avLst/>
            <a:gdLst/>
            <a:ahLst/>
            <a:cxnLst/>
            <a:rect l="l" t="t" r="r" b="b"/>
            <a:pathLst>
              <a:path w="4048125" h="95250">
                <a:moveTo>
                  <a:pt x="4048125" y="0"/>
                </a:moveTo>
                <a:lnTo>
                  <a:pt x="0" y="0"/>
                </a:lnTo>
                <a:lnTo>
                  <a:pt x="0" y="95250"/>
                </a:lnTo>
                <a:lnTo>
                  <a:pt x="4048125" y="95250"/>
                </a:lnTo>
                <a:lnTo>
                  <a:pt x="4048125" y="0"/>
                </a:lnTo>
                <a:close/>
              </a:path>
            </a:pathLst>
          </a:custGeom>
          <a:solidFill>
            <a:srgbClr val="70B1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0" y="686052"/>
            <a:ext cx="3863975" cy="9601200"/>
            <a:chOff x="0" y="686052"/>
            <a:chExt cx="3863975" cy="9601200"/>
          </a:xfrm>
        </p:grpSpPr>
        <p:sp>
          <p:nvSpPr>
            <p:cNvPr id="13" name="object 13" descr=""/>
            <p:cNvSpPr/>
            <p:nvPr/>
          </p:nvSpPr>
          <p:spPr>
            <a:xfrm>
              <a:off x="0" y="686052"/>
              <a:ext cx="2930525" cy="5860415"/>
            </a:xfrm>
            <a:custGeom>
              <a:avLst/>
              <a:gdLst/>
              <a:ahLst/>
              <a:cxnLst/>
              <a:rect l="l" t="t" r="r" b="b"/>
              <a:pathLst>
                <a:path w="2930525" h="5860415">
                  <a:moveTo>
                    <a:pt x="0" y="0"/>
                  </a:moveTo>
                  <a:lnTo>
                    <a:pt x="0" y="5860294"/>
                  </a:lnTo>
                  <a:lnTo>
                    <a:pt x="2930143" y="2929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0" y="6216955"/>
              <a:ext cx="3863975" cy="4070350"/>
            </a:xfrm>
            <a:custGeom>
              <a:avLst/>
              <a:gdLst/>
              <a:ahLst/>
              <a:cxnLst/>
              <a:rect l="l" t="t" r="r" b="b"/>
              <a:pathLst>
                <a:path w="3863975" h="4070350">
                  <a:moveTo>
                    <a:pt x="639648" y="0"/>
                  </a:moveTo>
                  <a:lnTo>
                    <a:pt x="0" y="639648"/>
                  </a:lnTo>
                  <a:lnTo>
                    <a:pt x="0" y="4070043"/>
                  </a:lnTo>
                  <a:lnTo>
                    <a:pt x="3018030" y="4070043"/>
                  </a:lnTo>
                  <a:lnTo>
                    <a:pt x="3863860" y="3224213"/>
                  </a:lnTo>
                  <a:lnTo>
                    <a:pt x="639648" y="0"/>
                  </a:lnTo>
                  <a:close/>
                </a:path>
              </a:pathLst>
            </a:custGeom>
            <a:solidFill>
              <a:srgbClr val="70B1D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2024-03-24T22:03:07Z</dcterms:created>
  <dcterms:modified xsi:type="dcterms:W3CDTF">2024-03-24T22:03:07Z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2024-03-24T00:00:00Z</vt:filetime>
  </property>
  <property fmtid="{D5CDD505-2E9C-101B-9397-08002B2CF9AE}" pid="3" name="Creator">
    <vt:lpwstr>Chromium</vt:lpwstr>
  </property>
  <property fmtid="{D5CDD505-2E9C-101B-9397-08002B2CF9AE}" pid="4" name="LastSaved">
    <vt:filetime>2024-03-24T00:00:00Z</vt:filetime>
  </property>
  <property fmtid="{D5CDD505-2E9C-101B-9397-08002B2CF9AE}" pid="5" name="Producer">
    <vt:lpwstr>GPL Ghostscript 10.02.0</vt:lpwstr>
  </property>
</Properties>
</file>